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5" r:id="rId1"/>
  </p:sldMasterIdLst>
  <p:notesMasterIdLst>
    <p:notesMasterId r:id="rId59"/>
  </p:notesMasterIdLst>
  <p:sldIdLst>
    <p:sldId id="291" r:id="rId2"/>
    <p:sldId id="331" r:id="rId3"/>
    <p:sldId id="332" r:id="rId4"/>
    <p:sldId id="333" r:id="rId5"/>
    <p:sldId id="334" r:id="rId6"/>
    <p:sldId id="290" r:id="rId7"/>
    <p:sldId id="284" r:id="rId8"/>
    <p:sldId id="347" r:id="rId9"/>
    <p:sldId id="348" r:id="rId10"/>
    <p:sldId id="349" r:id="rId11"/>
    <p:sldId id="350" r:id="rId12"/>
    <p:sldId id="351" r:id="rId13"/>
    <p:sldId id="352" r:id="rId14"/>
    <p:sldId id="353" r:id="rId15"/>
    <p:sldId id="354" r:id="rId16"/>
    <p:sldId id="355" r:id="rId17"/>
    <p:sldId id="359" r:id="rId18"/>
    <p:sldId id="360" r:id="rId19"/>
    <p:sldId id="361" r:id="rId20"/>
    <p:sldId id="366" r:id="rId21"/>
    <p:sldId id="363" r:id="rId22"/>
    <p:sldId id="365" r:id="rId23"/>
    <p:sldId id="367" r:id="rId24"/>
    <p:sldId id="369" r:id="rId25"/>
    <p:sldId id="370" r:id="rId26"/>
    <p:sldId id="371" r:id="rId27"/>
    <p:sldId id="372" r:id="rId28"/>
    <p:sldId id="373" r:id="rId29"/>
    <p:sldId id="374" r:id="rId30"/>
    <p:sldId id="375" r:id="rId31"/>
    <p:sldId id="376" r:id="rId32"/>
    <p:sldId id="293" r:id="rId33"/>
    <p:sldId id="294" r:id="rId34"/>
    <p:sldId id="295" r:id="rId35"/>
    <p:sldId id="296" r:id="rId36"/>
    <p:sldId id="297" r:id="rId37"/>
    <p:sldId id="298" r:id="rId38"/>
    <p:sldId id="300" r:id="rId39"/>
    <p:sldId id="299" r:id="rId40"/>
    <p:sldId id="301" r:id="rId41"/>
    <p:sldId id="302" r:id="rId42"/>
    <p:sldId id="303" r:id="rId43"/>
    <p:sldId id="304" r:id="rId44"/>
    <p:sldId id="305" r:id="rId45"/>
    <p:sldId id="306" r:id="rId46"/>
    <p:sldId id="307" r:id="rId47"/>
    <p:sldId id="308" r:id="rId48"/>
    <p:sldId id="311" r:id="rId49"/>
    <p:sldId id="309" r:id="rId50"/>
    <p:sldId id="312" r:id="rId51"/>
    <p:sldId id="313" r:id="rId52"/>
    <p:sldId id="314" r:id="rId53"/>
    <p:sldId id="315" r:id="rId54"/>
    <p:sldId id="316" r:id="rId55"/>
    <p:sldId id="318" r:id="rId56"/>
    <p:sldId id="346" r:id="rId57"/>
    <p:sldId id="345" r:id="rId58"/>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5089" autoAdjust="0"/>
  </p:normalViewPr>
  <p:slideViewPr>
    <p:cSldViewPr>
      <p:cViewPr>
        <p:scale>
          <a:sx n="69" d="100"/>
          <a:sy n="69" d="100"/>
        </p:scale>
        <p:origin x="-1416" y="-120"/>
      </p:cViewPr>
      <p:guideLst>
        <p:guide orient="horz" pos="2160"/>
        <p:guide pos="2880"/>
      </p:guideLst>
    </p:cSldViewPr>
  </p:slideViewPr>
  <p:outlineViewPr>
    <p:cViewPr>
      <p:scale>
        <a:sx n="33" d="100"/>
        <a:sy n="33" d="100"/>
      </p:scale>
      <p:origin x="0" y="-24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7EA26266-9DE2-45AD-85C2-5289FC268F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it-IT"/>
          </a:p>
        </p:txBody>
      </p:sp>
      <p:sp>
        <p:nvSpPr>
          <p:cNvPr id="3" name="Segnaposto data 2">
            <a:extLst>
              <a:ext uri="{FF2B5EF4-FFF2-40B4-BE49-F238E27FC236}">
                <a16:creationId xmlns="" xmlns:a16="http://schemas.microsoft.com/office/drawing/2014/main" id="{29A8B669-3FBB-47EA-A0A2-DACE768C0AD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52F783A3-6DAD-47F7-8200-219B4FC21A92}" type="datetimeFigureOut">
              <a:rPr lang="it-IT"/>
              <a:pPr>
                <a:defRPr/>
              </a:pPr>
              <a:t>02/03/2018</a:t>
            </a:fld>
            <a:endParaRPr lang="it-IT"/>
          </a:p>
        </p:txBody>
      </p:sp>
      <p:sp>
        <p:nvSpPr>
          <p:cNvPr id="4" name="Segnaposto immagine diapositiva 3">
            <a:extLst>
              <a:ext uri="{FF2B5EF4-FFF2-40B4-BE49-F238E27FC236}">
                <a16:creationId xmlns="" xmlns:a16="http://schemas.microsoft.com/office/drawing/2014/main" id="{B59AE384-50CF-495D-997C-3DB91B83D47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 xmlns:a16="http://schemas.microsoft.com/office/drawing/2014/main" id="{2B6CE143-3554-4CC1-BAD2-04CC749B2A3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Modifica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 xmlns:a16="http://schemas.microsoft.com/office/drawing/2014/main" id="{3D03691B-6B48-4A94-B809-0A448F25952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endParaRPr lang="it-IT"/>
          </a:p>
        </p:txBody>
      </p:sp>
      <p:sp>
        <p:nvSpPr>
          <p:cNvPr id="7" name="Segnaposto numero diapositiva 6">
            <a:extLst>
              <a:ext uri="{FF2B5EF4-FFF2-40B4-BE49-F238E27FC236}">
                <a16:creationId xmlns="" xmlns:a16="http://schemas.microsoft.com/office/drawing/2014/main" id="{03FE2F25-EC5B-421A-9730-F3B10F0FBAD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F4FB47C-67F5-430D-AEF6-C4C0B80F8E26}" type="slidenum">
              <a:rPr lang="it-IT" altLang="it-IT"/>
              <a:pPr/>
              <a:t>‹N›</a:t>
            </a:fld>
            <a:endParaRPr lang="it-IT" altLang="it-IT"/>
          </a:p>
        </p:txBody>
      </p:sp>
    </p:spTree>
    <p:extLst>
      <p:ext uri="{BB962C8B-B14F-4D97-AF65-F5344CB8AC3E}">
        <p14:creationId xmlns:p14="http://schemas.microsoft.com/office/powerpoint/2010/main" val="740258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6CF3B1F0-6F40-4144-B8B9-5A250100C6D1}"/>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 xmlns:a16="http://schemas.microsoft.com/office/drawing/2014/main" id="{CDBA62B0-389C-4CC7-B0C8-5304EAF0841D}"/>
              </a:ext>
            </a:extLst>
          </p:cNvPr>
          <p:cNvSpPr>
            <a:spLocks noGrp="1"/>
          </p:cNvSpPr>
          <p:nvPr>
            <p:ph type="ftr" sz="quarter" idx="11"/>
          </p:nvPr>
        </p:nvSpPr>
        <p:spPr/>
        <p:txBody>
          <a:bodyPr/>
          <a:lstStyle>
            <a:lvl1pPr>
              <a:defRPr/>
            </a:lvl1pPr>
          </a:lstStyle>
          <a:p>
            <a:pPr>
              <a:defRPr/>
            </a:pPr>
            <a:r>
              <a:rPr lang="it-IT"/>
              <a:t>Prof.ssa A. M. Lifonso - Corso di Pedagogia e Didattica dell'Arte</a:t>
            </a:r>
          </a:p>
        </p:txBody>
      </p:sp>
      <p:sp>
        <p:nvSpPr>
          <p:cNvPr id="6" name="Segnaposto numero diapositiva 5">
            <a:extLst>
              <a:ext uri="{FF2B5EF4-FFF2-40B4-BE49-F238E27FC236}">
                <a16:creationId xmlns="" xmlns:a16="http://schemas.microsoft.com/office/drawing/2014/main" id="{378390B0-786C-4E15-95CA-D61F7EF3DAA3}"/>
              </a:ext>
            </a:extLst>
          </p:cNvPr>
          <p:cNvSpPr>
            <a:spLocks noGrp="1"/>
          </p:cNvSpPr>
          <p:nvPr>
            <p:ph type="sldNum" sz="quarter" idx="12"/>
          </p:nvPr>
        </p:nvSpPr>
        <p:spPr/>
        <p:txBody>
          <a:bodyPr/>
          <a:lstStyle>
            <a:lvl1pPr>
              <a:defRPr/>
            </a:lvl1pPr>
          </a:lstStyle>
          <a:p>
            <a:fld id="{9D25CE2E-D42C-446C-BE6A-E0336738B383}" type="slidenum">
              <a:rPr lang="it-IT" altLang="it-IT"/>
              <a:pPr/>
              <a:t>‹N›</a:t>
            </a:fld>
            <a:endParaRPr lang="it-IT" altLang="it-IT"/>
          </a:p>
        </p:txBody>
      </p:sp>
    </p:spTree>
    <p:extLst>
      <p:ext uri="{BB962C8B-B14F-4D97-AF65-F5344CB8AC3E}">
        <p14:creationId xmlns:p14="http://schemas.microsoft.com/office/powerpoint/2010/main" val="280457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D5A6088F-7AF2-4C47-8EA8-C0C62B738C10}"/>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 xmlns:a16="http://schemas.microsoft.com/office/drawing/2014/main" id="{C9602D9D-CFBD-42CE-A0BA-4C98DF3FAB6A}"/>
              </a:ext>
            </a:extLst>
          </p:cNvPr>
          <p:cNvSpPr>
            <a:spLocks noGrp="1"/>
          </p:cNvSpPr>
          <p:nvPr>
            <p:ph type="ftr" sz="quarter" idx="11"/>
          </p:nvPr>
        </p:nvSpPr>
        <p:spPr/>
        <p:txBody>
          <a:bodyPr/>
          <a:lstStyle>
            <a:lvl1pPr>
              <a:defRPr/>
            </a:lvl1pPr>
          </a:lstStyle>
          <a:p>
            <a:pPr>
              <a:defRPr/>
            </a:pPr>
            <a:r>
              <a:rPr lang="it-IT"/>
              <a:t>Prof.ssa A. M. Lifonso - Corso di Pedagogia e Didattica dell'Arte</a:t>
            </a:r>
          </a:p>
        </p:txBody>
      </p:sp>
      <p:sp>
        <p:nvSpPr>
          <p:cNvPr id="6" name="Segnaposto numero diapositiva 5">
            <a:extLst>
              <a:ext uri="{FF2B5EF4-FFF2-40B4-BE49-F238E27FC236}">
                <a16:creationId xmlns="" xmlns:a16="http://schemas.microsoft.com/office/drawing/2014/main" id="{629DFBF3-4C94-4FA1-A2D7-EEEEC3118A12}"/>
              </a:ext>
            </a:extLst>
          </p:cNvPr>
          <p:cNvSpPr>
            <a:spLocks noGrp="1"/>
          </p:cNvSpPr>
          <p:nvPr>
            <p:ph type="sldNum" sz="quarter" idx="12"/>
          </p:nvPr>
        </p:nvSpPr>
        <p:spPr/>
        <p:txBody>
          <a:bodyPr/>
          <a:lstStyle>
            <a:lvl1pPr>
              <a:defRPr/>
            </a:lvl1pPr>
          </a:lstStyle>
          <a:p>
            <a:fld id="{10DC4F47-896C-4DF2-95C6-EEDC109B8479}" type="slidenum">
              <a:rPr lang="it-IT" altLang="it-IT"/>
              <a:pPr/>
              <a:t>‹N›</a:t>
            </a:fld>
            <a:endParaRPr lang="it-IT" altLang="it-IT"/>
          </a:p>
        </p:txBody>
      </p:sp>
    </p:spTree>
    <p:extLst>
      <p:ext uri="{BB962C8B-B14F-4D97-AF65-F5344CB8AC3E}">
        <p14:creationId xmlns:p14="http://schemas.microsoft.com/office/powerpoint/2010/main" val="1722953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8649BDB-3577-40AF-A163-A0DC2875A1FA}"/>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 xmlns:a16="http://schemas.microsoft.com/office/drawing/2014/main" id="{ED16DF81-6AC9-4E02-B9A5-3D21829E7618}"/>
              </a:ext>
            </a:extLst>
          </p:cNvPr>
          <p:cNvSpPr>
            <a:spLocks noGrp="1"/>
          </p:cNvSpPr>
          <p:nvPr>
            <p:ph type="ftr" sz="quarter" idx="11"/>
          </p:nvPr>
        </p:nvSpPr>
        <p:spPr/>
        <p:txBody>
          <a:bodyPr/>
          <a:lstStyle>
            <a:lvl1pPr>
              <a:defRPr/>
            </a:lvl1pPr>
          </a:lstStyle>
          <a:p>
            <a:pPr>
              <a:defRPr/>
            </a:pPr>
            <a:r>
              <a:rPr lang="it-IT"/>
              <a:t>Prof.ssa A. M. Lifonso - Corso di Pedagogia e Didattica dell'Arte</a:t>
            </a:r>
          </a:p>
        </p:txBody>
      </p:sp>
      <p:sp>
        <p:nvSpPr>
          <p:cNvPr id="6" name="Segnaposto numero diapositiva 5">
            <a:extLst>
              <a:ext uri="{FF2B5EF4-FFF2-40B4-BE49-F238E27FC236}">
                <a16:creationId xmlns="" xmlns:a16="http://schemas.microsoft.com/office/drawing/2014/main" id="{9EE2B513-48F1-444F-87D0-392AEEE49DB5}"/>
              </a:ext>
            </a:extLst>
          </p:cNvPr>
          <p:cNvSpPr>
            <a:spLocks noGrp="1"/>
          </p:cNvSpPr>
          <p:nvPr>
            <p:ph type="sldNum" sz="quarter" idx="12"/>
          </p:nvPr>
        </p:nvSpPr>
        <p:spPr/>
        <p:txBody>
          <a:bodyPr/>
          <a:lstStyle>
            <a:lvl1pPr>
              <a:defRPr/>
            </a:lvl1pPr>
          </a:lstStyle>
          <a:p>
            <a:fld id="{4B923636-A7BF-41B3-9A47-5385F570313E}" type="slidenum">
              <a:rPr lang="it-IT" altLang="it-IT"/>
              <a:pPr/>
              <a:t>‹N›</a:t>
            </a:fld>
            <a:endParaRPr lang="it-IT" altLang="it-IT"/>
          </a:p>
        </p:txBody>
      </p:sp>
    </p:spTree>
    <p:extLst>
      <p:ext uri="{BB962C8B-B14F-4D97-AF65-F5344CB8AC3E}">
        <p14:creationId xmlns:p14="http://schemas.microsoft.com/office/powerpoint/2010/main" val="213449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A8190356-58FD-4A22-9EB6-B85AAC1611E2}"/>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 xmlns:a16="http://schemas.microsoft.com/office/drawing/2014/main" id="{A9F844E1-DBF7-48CD-B736-7CB00A0A4521}"/>
              </a:ext>
            </a:extLst>
          </p:cNvPr>
          <p:cNvSpPr>
            <a:spLocks noGrp="1"/>
          </p:cNvSpPr>
          <p:nvPr>
            <p:ph type="ftr" sz="quarter" idx="11"/>
          </p:nvPr>
        </p:nvSpPr>
        <p:spPr/>
        <p:txBody>
          <a:bodyPr/>
          <a:lstStyle>
            <a:lvl1pPr>
              <a:defRPr/>
            </a:lvl1pPr>
          </a:lstStyle>
          <a:p>
            <a:pPr>
              <a:defRPr/>
            </a:pPr>
            <a:r>
              <a:rPr lang="it-IT"/>
              <a:t>Prof.ssa A. M. Lifonso - Corso di Pedagogia e Didattica dell'Arte</a:t>
            </a:r>
          </a:p>
        </p:txBody>
      </p:sp>
      <p:sp>
        <p:nvSpPr>
          <p:cNvPr id="6" name="Segnaposto numero diapositiva 5">
            <a:extLst>
              <a:ext uri="{FF2B5EF4-FFF2-40B4-BE49-F238E27FC236}">
                <a16:creationId xmlns="" xmlns:a16="http://schemas.microsoft.com/office/drawing/2014/main" id="{3C7EB512-049A-4365-87A6-1AB780B4185D}"/>
              </a:ext>
            </a:extLst>
          </p:cNvPr>
          <p:cNvSpPr>
            <a:spLocks noGrp="1"/>
          </p:cNvSpPr>
          <p:nvPr>
            <p:ph type="sldNum" sz="quarter" idx="12"/>
          </p:nvPr>
        </p:nvSpPr>
        <p:spPr/>
        <p:txBody>
          <a:bodyPr/>
          <a:lstStyle>
            <a:lvl1pPr>
              <a:defRPr/>
            </a:lvl1pPr>
          </a:lstStyle>
          <a:p>
            <a:fld id="{38291FF5-7E74-432B-8431-7F3F7D55E94A}" type="slidenum">
              <a:rPr lang="it-IT" altLang="it-IT"/>
              <a:pPr/>
              <a:t>‹N›</a:t>
            </a:fld>
            <a:endParaRPr lang="it-IT" altLang="it-IT"/>
          </a:p>
        </p:txBody>
      </p:sp>
    </p:spTree>
    <p:extLst>
      <p:ext uri="{BB962C8B-B14F-4D97-AF65-F5344CB8AC3E}">
        <p14:creationId xmlns:p14="http://schemas.microsoft.com/office/powerpoint/2010/main" val="58026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 xmlns:a16="http://schemas.microsoft.com/office/drawing/2014/main" id="{FFDFFA1C-81EB-4705-A34A-6B3B9DDCE397}"/>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 xmlns:a16="http://schemas.microsoft.com/office/drawing/2014/main" id="{18245F79-8AD3-4912-80B3-DECF16324B7B}"/>
              </a:ext>
            </a:extLst>
          </p:cNvPr>
          <p:cNvSpPr>
            <a:spLocks noGrp="1"/>
          </p:cNvSpPr>
          <p:nvPr>
            <p:ph type="ftr" sz="quarter" idx="11"/>
          </p:nvPr>
        </p:nvSpPr>
        <p:spPr/>
        <p:txBody>
          <a:bodyPr/>
          <a:lstStyle>
            <a:lvl1pPr>
              <a:defRPr/>
            </a:lvl1pPr>
          </a:lstStyle>
          <a:p>
            <a:pPr>
              <a:defRPr/>
            </a:pPr>
            <a:r>
              <a:rPr lang="it-IT"/>
              <a:t>Prof.ssa A. M. Lifonso - Corso di Pedagogia e Didattica dell'Arte</a:t>
            </a:r>
          </a:p>
        </p:txBody>
      </p:sp>
      <p:sp>
        <p:nvSpPr>
          <p:cNvPr id="6" name="Segnaposto numero diapositiva 5">
            <a:extLst>
              <a:ext uri="{FF2B5EF4-FFF2-40B4-BE49-F238E27FC236}">
                <a16:creationId xmlns="" xmlns:a16="http://schemas.microsoft.com/office/drawing/2014/main" id="{47B6719B-1281-40D9-8A8A-B97E808756E5}"/>
              </a:ext>
            </a:extLst>
          </p:cNvPr>
          <p:cNvSpPr>
            <a:spLocks noGrp="1"/>
          </p:cNvSpPr>
          <p:nvPr>
            <p:ph type="sldNum" sz="quarter" idx="12"/>
          </p:nvPr>
        </p:nvSpPr>
        <p:spPr/>
        <p:txBody>
          <a:bodyPr/>
          <a:lstStyle>
            <a:lvl1pPr>
              <a:defRPr/>
            </a:lvl1pPr>
          </a:lstStyle>
          <a:p>
            <a:fld id="{19D490E7-FE3B-41C9-8A1F-092538C10AD8}" type="slidenum">
              <a:rPr lang="it-IT" altLang="it-IT"/>
              <a:pPr/>
              <a:t>‹N›</a:t>
            </a:fld>
            <a:endParaRPr lang="it-IT" altLang="it-IT"/>
          </a:p>
        </p:txBody>
      </p:sp>
    </p:spTree>
    <p:extLst>
      <p:ext uri="{BB962C8B-B14F-4D97-AF65-F5344CB8AC3E}">
        <p14:creationId xmlns:p14="http://schemas.microsoft.com/office/powerpoint/2010/main" val="356874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 xmlns:a16="http://schemas.microsoft.com/office/drawing/2014/main" id="{B807CC2B-53EF-4B81-98A6-7EC42DFFEDD8}"/>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 xmlns:a16="http://schemas.microsoft.com/office/drawing/2014/main" id="{0EF76A0A-1087-4130-8680-D008BB0F7C9B}"/>
              </a:ext>
            </a:extLst>
          </p:cNvPr>
          <p:cNvSpPr>
            <a:spLocks noGrp="1"/>
          </p:cNvSpPr>
          <p:nvPr>
            <p:ph type="ftr" sz="quarter" idx="11"/>
          </p:nvPr>
        </p:nvSpPr>
        <p:spPr/>
        <p:txBody>
          <a:bodyPr/>
          <a:lstStyle>
            <a:lvl1pPr>
              <a:defRPr/>
            </a:lvl1pPr>
          </a:lstStyle>
          <a:p>
            <a:pPr>
              <a:defRPr/>
            </a:pPr>
            <a:r>
              <a:rPr lang="it-IT"/>
              <a:t>Prof.ssa A. M. Lifonso - Corso di Pedagogia e Didattica dell'Arte</a:t>
            </a:r>
          </a:p>
        </p:txBody>
      </p:sp>
      <p:sp>
        <p:nvSpPr>
          <p:cNvPr id="7" name="Segnaposto numero diapositiva 5">
            <a:extLst>
              <a:ext uri="{FF2B5EF4-FFF2-40B4-BE49-F238E27FC236}">
                <a16:creationId xmlns="" xmlns:a16="http://schemas.microsoft.com/office/drawing/2014/main" id="{9920F9B8-4EE2-4271-9AE1-C08E2724B48B}"/>
              </a:ext>
            </a:extLst>
          </p:cNvPr>
          <p:cNvSpPr>
            <a:spLocks noGrp="1"/>
          </p:cNvSpPr>
          <p:nvPr>
            <p:ph type="sldNum" sz="quarter" idx="12"/>
          </p:nvPr>
        </p:nvSpPr>
        <p:spPr/>
        <p:txBody>
          <a:bodyPr/>
          <a:lstStyle>
            <a:lvl1pPr>
              <a:defRPr/>
            </a:lvl1pPr>
          </a:lstStyle>
          <a:p>
            <a:fld id="{A0B9E56E-55EC-4A4D-8D19-27453A56BA82}" type="slidenum">
              <a:rPr lang="it-IT" altLang="it-IT"/>
              <a:pPr/>
              <a:t>‹N›</a:t>
            </a:fld>
            <a:endParaRPr lang="it-IT" altLang="it-IT"/>
          </a:p>
        </p:txBody>
      </p:sp>
    </p:spTree>
    <p:extLst>
      <p:ext uri="{BB962C8B-B14F-4D97-AF65-F5344CB8AC3E}">
        <p14:creationId xmlns:p14="http://schemas.microsoft.com/office/powerpoint/2010/main" val="216850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 xmlns:a16="http://schemas.microsoft.com/office/drawing/2014/main" id="{BC23F645-CEAE-4F94-876A-5D8FF612B4D6}"/>
              </a:ext>
            </a:extLst>
          </p:cNvPr>
          <p:cNvSpPr>
            <a:spLocks noGrp="1"/>
          </p:cNvSpPr>
          <p:nvPr>
            <p:ph type="dt" sz="half" idx="10"/>
          </p:nvPr>
        </p:nvSpPr>
        <p:spPr/>
        <p:txBody>
          <a:bodyPr/>
          <a:lstStyle>
            <a:lvl1pPr>
              <a:defRPr/>
            </a:lvl1pPr>
          </a:lstStyle>
          <a:p>
            <a:pPr>
              <a:defRPr/>
            </a:pPr>
            <a:endParaRPr lang="it-IT"/>
          </a:p>
        </p:txBody>
      </p:sp>
      <p:sp>
        <p:nvSpPr>
          <p:cNvPr id="8" name="Segnaposto piè di pagina 4">
            <a:extLst>
              <a:ext uri="{FF2B5EF4-FFF2-40B4-BE49-F238E27FC236}">
                <a16:creationId xmlns="" xmlns:a16="http://schemas.microsoft.com/office/drawing/2014/main" id="{66254A69-3782-4E75-8861-66682C7445E0}"/>
              </a:ext>
            </a:extLst>
          </p:cNvPr>
          <p:cNvSpPr>
            <a:spLocks noGrp="1"/>
          </p:cNvSpPr>
          <p:nvPr>
            <p:ph type="ftr" sz="quarter" idx="11"/>
          </p:nvPr>
        </p:nvSpPr>
        <p:spPr/>
        <p:txBody>
          <a:bodyPr/>
          <a:lstStyle>
            <a:lvl1pPr>
              <a:defRPr/>
            </a:lvl1pPr>
          </a:lstStyle>
          <a:p>
            <a:pPr>
              <a:defRPr/>
            </a:pPr>
            <a:r>
              <a:rPr lang="it-IT"/>
              <a:t>Prof.ssa A. M. Lifonso - Corso di Pedagogia e Didattica dell'Arte</a:t>
            </a:r>
          </a:p>
        </p:txBody>
      </p:sp>
      <p:sp>
        <p:nvSpPr>
          <p:cNvPr id="9" name="Segnaposto numero diapositiva 5">
            <a:extLst>
              <a:ext uri="{FF2B5EF4-FFF2-40B4-BE49-F238E27FC236}">
                <a16:creationId xmlns="" xmlns:a16="http://schemas.microsoft.com/office/drawing/2014/main" id="{44ABF29A-0729-4461-AA0A-3E9C7DD1C081}"/>
              </a:ext>
            </a:extLst>
          </p:cNvPr>
          <p:cNvSpPr>
            <a:spLocks noGrp="1"/>
          </p:cNvSpPr>
          <p:nvPr>
            <p:ph type="sldNum" sz="quarter" idx="12"/>
          </p:nvPr>
        </p:nvSpPr>
        <p:spPr/>
        <p:txBody>
          <a:bodyPr/>
          <a:lstStyle>
            <a:lvl1pPr>
              <a:defRPr/>
            </a:lvl1pPr>
          </a:lstStyle>
          <a:p>
            <a:fld id="{D9079781-14D3-47D2-AA63-8D88D3233FC9}" type="slidenum">
              <a:rPr lang="it-IT" altLang="it-IT"/>
              <a:pPr/>
              <a:t>‹N›</a:t>
            </a:fld>
            <a:endParaRPr lang="it-IT" altLang="it-IT"/>
          </a:p>
        </p:txBody>
      </p:sp>
    </p:spTree>
    <p:extLst>
      <p:ext uri="{BB962C8B-B14F-4D97-AF65-F5344CB8AC3E}">
        <p14:creationId xmlns:p14="http://schemas.microsoft.com/office/powerpoint/2010/main" val="121589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 xmlns:a16="http://schemas.microsoft.com/office/drawing/2014/main" id="{CE3A8FD5-41D0-4677-AC77-85F892641A18}"/>
              </a:ext>
            </a:extLst>
          </p:cNvPr>
          <p:cNvSpPr>
            <a:spLocks noGrp="1"/>
          </p:cNvSpPr>
          <p:nvPr>
            <p:ph type="dt" sz="half" idx="10"/>
          </p:nvPr>
        </p:nvSpPr>
        <p:spPr/>
        <p:txBody>
          <a:bodyPr/>
          <a:lstStyle>
            <a:lvl1pPr>
              <a:defRPr/>
            </a:lvl1pPr>
          </a:lstStyle>
          <a:p>
            <a:pPr>
              <a:defRPr/>
            </a:pPr>
            <a:endParaRPr lang="it-IT"/>
          </a:p>
        </p:txBody>
      </p:sp>
      <p:sp>
        <p:nvSpPr>
          <p:cNvPr id="4" name="Segnaposto piè di pagina 4">
            <a:extLst>
              <a:ext uri="{FF2B5EF4-FFF2-40B4-BE49-F238E27FC236}">
                <a16:creationId xmlns="" xmlns:a16="http://schemas.microsoft.com/office/drawing/2014/main" id="{48C0DC05-35EC-4100-A559-E54051C677E7}"/>
              </a:ext>
            </a:extLst>
          </p:cNvPr>
          <p:cNvSpPr>
            <a:spLocks noGrp="1"/>
          </p:cNvSpPr>
          <p:nvPr>
            <p:ph type="ftr" sz="quarter" idx="11"/>
          </p:nvPr>
        </p:nvSpPr>
        <p:spPr/>
        <p:txBody>
          <a:bodyPr/>
          <a:lstStyle>
            <a:lvl1pPr>
              <a:defRPr/>
            </a:lvl1pPr>
          </a:lstStyle>
          <a:p>
            <a:pPr>
              <a:defRPr/>
            </a:pPr>
            <a:r>
              <a:rPr lang="it-IT"/>
              <a:t>Prof.ssa A. M. Lifonso - Corso di Pedagogia e Didattica dell'Arte</a:t>
            </a:r>
          </a:p>
        </p:txBody>
      </p:sp>
      <p:sp>
        <p:nvSpPr>
          <p:cNvPr id="5" name="Segnaposto numero diapositiva 5">
            <a:extLst>
              <a:ext uri="{FF2B5EF4-FFF2-40B4-BE49-F238E27FC236}">
                <a16:creationId xmlns="" xmlns:a16="http://schemas.microsoft.com/office/drawing/2014/main" id="{9D590803-6E50-4CEB-8DA7-4A01E4660147}"/>
              </a:ext>
            </a:extLst>
          </p:cNvPr>
          <p:cNvSpPr>
            <a:spLocks noGrp="1"/>
          </p:cNvSpPr>
          <p:nvPr>
            <p:ph type="sldNum" sz="quarter" idx="12"/>
          </p:nvPr>
        </p:nvSpPr>
        <p:spPr/>
        <p:txBody>
          <a:bodyPr/>
          <a:lstStyle>
            <a:lvl1pPr>
              <a:defRPr/>
            </a:lvl1pPr>
          </a:lstStyle>
          <a:p>
            <a:fld id="{42B2308B-2885-4047-84B9-9E857C3125E9}" type="slidenum">
              <a:rPr lang="it-IT" altLang="it-IT"/>
              <a:pPr/>
              <a:t>‹N›</a:t>
            </a:fld>
            <a:endParaRPr lang="it-IT" altLang="it-IT"/>
          </a:p>
        </p:txBody>
      </p:sp>
    </p:spTree>
    <p:extLst>
      <p:ext uri="{BB962C8B-B14F-4D97-AF65-F5344CB8AC3E}">
        <p14:creationId xmlns:p14="http://schemas.microsoft.com/office/powerpoint/2010/main" val="101369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 xmlns:a16="http://schemas.microsoft.com/office/drawing/2014/main" id="{CA04B6FD-0D3B-4BD0-93B9-B930AA429461}"/>
              </a:ext>
            </a:extLst>
          </p:cNvPr>
          <p:cNvSpPr>
            <a:spLocks noGrp="1"/>
          </p:cNvSpPr>
          <p:nvPr>
            <p:ph type="dt" sz="half" idx="10"/>
          </p:nvPr>
        </p:nvSpPr>
        <p:spPr/>
        <p:txBody>
          <a:bodyPr/>
          <a:lstStyle>
            <a:lvl1pPr>
              <a:defRPr/>
            </a:lvl1pPr>
          </a:lstStyle>
          <a:p>
            <a:pPr>
              <a:defRPr/>
            </a:pPr>
            <a:endParaRPr lang="it-IT"/>
          </a:p>
        </p:txBody>
      </p:sp>
      <p:sp>
        <p:nvSpPr>
          <p:cNvPr id="3" name="Segnaposto piè di pagina 4">
            <a:extLst>
              <a:ext uri="{FF2B5EF4-FFF2-40B4-BE49-F238E27FC236}">
                <a16:creationId xmlns="" xmlns:a16="http://schemas.microsoft.com/office/drawing/2014/main" id="{9E40EA69-5145-4B1A-9AE5-2B5D6A44D154}"/>
              </a:ext>
            </a:extLst>
          </p:cNvPr>
          <p:cNvSpPr>
            <a:spLocks noGrp="1"/>
          </p:cNvSpPr>
          <p:nvPr>
            <p:ph type="ftr" sz="quarter" idx="11"/>
          </p:nvPr>
        </p:nvSpPr>
        <p:spPr/>
        <p:txBody>
          <a:bodyPr/>
          <a:lstStyle>
            <a:lvl1pPr>
              <a:defRPr/>
            </a:lvl1pPr>
          </a:lstStyle>
          <a:p>
            <a:pPr>
              <a:defRPr/>
            </a:pPr>
            <a:r>
              <a:rPr lang="it-IT"/>
              <a:t>Prof.ssa A. M. Lifonso - Corso di Pedagogia e Didattica dell'Arte</a:t>
            </a:r>
          </a:p>
        </p:txBody>
      </p:sp>
      <p:sp>
        <p:nvSpPr>
          <p:cNvPr id="4" name="Segnaposto numero diapositiva 5">
            <a:extLst>
              <a:ext uri="{FF2B5EF4-FFF2-40B4-BE49-F238E27FC236}">
                <a16:creationId xmlns="" xmlns:a16="http://schemas.microsoft.com/office/drawing/2014/main" id="{B9A6E30D-97D7-4527-BA03-0AB1F257D133}"/>
              </a:ext>
            </a:extLst>
          </p:cNvPr>
          <p:cNvSpPr>
            <a:spLocks noGrp="1"/>
          </p:cNvSpPr>
          <p:nvPr>
            <p:ph type="sldNum" sz="quarter" idx="12"/>
          </p:nvPr>
        </p:nvSpPr>
        <p:spPr/>
        <p:txBody>
          <a:bodyPr/>
          <a:lstStyle>
            <a:lvl1pPr>
              <a:defRPr/>
            </a:lvl1pPr>
          </a:lstStyle>
          <a:p>
            <a:fld id="{508A35BE-45F3-4EE6-B00A-87204CA3026A}" type="slidenum">
              <a:rPr lang="it-IT" altLang="it-IT"/>
              <a:pPr/>
              <a:t>‹N›</a:t>
            </a:fld>
            <a:endParaRPr lang="it-IT" altLang="it-IT"/>
          </a:p>
        </p:txBody>
      </p:sp>
    </p:spTree>
    <p:extLst>
      <p:ext uri="{BB962C8B-B14F-4D97-AF65-F5344CB8AC3E}">
        <p14:creationId xmlns:p14="http://schemas.microsoft.com/office/powerpoint/2010/main" val="1313976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 xmlns:a16="http://schemas.microsoft.com/office/drawing/2014/main" id="{B0EF211A-96C4-4D8F-9D29-95438AFD1478}"/>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 xmlns:a16="http://schemas.microsoft.com/office/drawing/2014/main" id="{87BF0BC1-FE51-4CFA-9EE8-83F28875FF62}"/>
              </a:ext>
            </a:extLst>
          </p:cNvPr>
          <p:cNvSpPr>
            <a:spLocks noGrp="1"/>
          </p:cNvSpPr>
          <p:nvPr>
            <p:ph type="ftr" sz="quarter" idx="11"/>
          </p:nvPr>
        </p:nvSpPr>
        <p:spPr/>
        <p:txBody>
          <a:bodyPr/>
          <a:lstStyle>
            <a:lvl1pPr>
              <a:defRPr/>
            </a:lvl1pPr>
          </a:lstStyle>
          <a:p>
            <a:pPr>
              <a:defRPr/>
            </a:pPr>
            <a:r>
              <a:rPr lang="it-IT"/>
              <a:t>Prof.ssa A. M. Lifonso - Corso di Pedagogia e Didattica dell'Arte</a:t>
            </a:r>
          </a:p>
        </p:txBody>
      </p:sp>
      <p:sp>
        <p:nvSpPr>
          <p:cNvPr id="7" name="Segnaposto numero diapositiva 5">
            <a:extLst>
              <a:ext uri="{FF2B5EF4-FFF2-40B4-BE49-F238E27FC236}">
                <a16:creationId xmlns="" xmlns:a16="http://schemas.microsoft.com/office/drawing/2014/main" id="{D5282360-29DD-47BB-B007-47D1C048AC6C}"/>
              </a:ext>
            </a:extLst>
          </p:cNvPr>
          <p:cNvSpPr>
            <a:spLocks noGrp="1"/>
          </p:cNvSpPr>
          <p:nvPr>
            <p:ph type="sldNum" sz="quarter" idx="12"/>
          </p:nvPr>
        </p:nvSpPr>
        <p:spPr/>
        <p:txBody>
          <a:bodyPr/>
          <a:lstStyle>
            <a:lvl1pPr>
              <a:defRPr/>
            </a:lvl1pPr>
          </a:lstStyle>
          <a:p>
            <a:fld id="{59C8504F-AFEB-4A51-B58A-70ECCCE69AA5}" type="slidenum">
              <a:rPr lang="it-IT" altLang="it-IT"/>
              <a:pPr/>
              <a:t>‹N›</a:t>
            </a:fld>
            <a:endParaRPr lang="it-IT" altLang="it-IT"/>
          </a:p>
        </p:txBody>
      </p:sp>
    </p:spTree>
    <p:extLst>
      <p:ext uri="{BB962C8B-B14F-4D97-AF65-F5344CB8AC3E}">
        <p14:creationId xmlns:p14="http://schemas.microsoft.com/office/powerpoint/2010/main" val="424785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 xmlns:a16="http://schemas.microsoft.com/office/drawing/2014/main" id="{7E2A908F-D776-455A-A8EF-18DB2B21107C}"/>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 xmlns:a16="http://schemas.microsoft.com/office/drawing/2014/main" id="{D7E80282-A713-44D0-988E-3F3033EE15AB}"/>
              </a:ext>
            </a:extLst>
          </p:cNvPr>
          <p:cNvSpPr>
            <a:spLocks noGrp="1"/>
          </p:cNvSpPr>
          <p:nvPr>
            <p:ph type="ftr" sz="quarter" idx="11"/>
          </p:nvPr>
        </p:nvSpPr>
        <p:spPr/>
        <p:txBody>
          <a:bodyPr/>
          <a:lstStyle>
            <a:lvl1pPr>
              <a:defRPr/>
            </a:lvl1pPr>
          </a:lstStyle>
          <a:p>
            <a:pPr>
              <a:defRPr/>
            </a:pPr>
            <a:r>
              <a:rPr lang="it-IT"/>
              <a:t>Prof.ssa A. M. Lifonso - Corso di Pedagogia e Didattica dell'Arte</a:t>
            </a:r>
          </a:p>
        </p:txBody>
      </p:sp>
      <p:sp>
        <p:nvSpPr>
          <p:cNvPr id="7" name="Segnaposto numero diapositiva 5">
            <a:extLst>
              <a:ext uri="{FF2B5EF4-FFF2-40B4-BE49-F238E27FC236}">
                <a16:creationId xmlns="" xmlns:a16="http://schemas.microsoft.com/office/drawing/2014/main" id="{E7229D61-ECE3-41DA-B204-A6690E31F247}"/>
              </a:ext>
            </a:extLst>
          </p:cNvPr>
          <p:cNvSpPr>
            <a:spLocks noGrp="1"/>
          </p:cNvSpPr>
          <p:nvPr>
            <p:ph type="sldNum" sz="quarter" idx="12"/>
          </p:nvPr>
        </p:nvSpPr>
        <p:spPr/>
        <p:txBody>
          <a:bodyPr/>
          <a:lstStyle>
            <a:lvl1pPr>
              <a:defRPr/>
            </a:lvl1pPr>
          </a:lstStyle>
          <a:p>
            <a:fld id="{CFEEBC53-F123-4EAA-B1B3-2E83F2DE05F9}" type="slidenum">
              <a:rPr lang="it-IT" altLang="it-IT"/>
              <a:pPr/>
              <a:t>‹N›</a:t>
            </a:fld>
            <a:endParaRPr lang="it-IT" altLang="it-IT"/>
          </a:p>
        </p:txBody>
      </p:sp>
    </p:spTree>
    <p:extLst>
      <p:ext uri="{BB962C8B-B14F-4D97-AF65-F5344CB8AC3E}">
        <p14:creationId xmlns:p14="http://schemas.microsoft.com/office/powerpoint/2010/main" val="91619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 xmlns:a16="http://schemas.microsoft.com/office/drawing/2014/main" id="{FA4946A0-2F27-421D-988F-B4A3D2B2966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a:extLst>
              <a:ext uri="{FF2B5EF4-FFF2-40B4-BE49-F238E27FC236}">
                <a16:creationId xmlns="" xmlns:a16="http://schemas.microsoft.com/office/drawing/2014/main" id="{014265BA-D46B-4C03-8F66-91CCA5FE3FF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 xmlns:a16="http://schemas.microsoft.com/office/drawing/2014/main" id="{CC2DF813-82CC-4AAC-B028-C29232E8476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it-IT"/>
          </a:p>
        </p:txBody>
      </p:sp>
      <p:sp>
        <p:nvSpPr>
          <p:cNvPr id="5" name="Segnaposto piè di pagina 4">
            <a:extLst>
              <a:ext uri="{FF2B5EF4-FFF2-40B4-BE49-F238E27FC236}">
                <a16:creationId xmlns="" xmlns:a16="http://schemas.microsoft.com/office/drawing/2014/main" id="{8F81A36D-9007-4708-8E1B-D9E91E916A6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r>
              <a:rPr lang="it-IT"/>
              <a:t>Prof.ssa A. M. Lifonso - Corso di Pedagogia e Didattica dell'Arte</a:t>
            </a:r>
          </a:p>
        </p:txBody>
      </p:sp>
      <p:sp>
        <p:nvSpPr>
          <p:cNvPr id="6" name="Segnaposto numero diapositiva 5">
            <a:extLst>
              <a:ext uri="{FF2B5EF4-FFF2-40B4-BE49-F238E27FC236}">
                <a16:creationId xmlns="" xmlns:a16="http://schemas.microsoft.com/office/drawing/2014/main" id="{7E1D18B9-1324-464F-A46A-88A1C88C2B3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244ADD9-AA06-46FD-9A86-C3110E826BBD}"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a:t>
            </a:r>
            <a:r>
              <a:rPr lang="it-IT" altLang="it-IT" sz="2400" dirty="0" smtClean="0">
                <a:solidFill>
                  <a:srgbClr val="0000FF"/>
                </a:solidFill>
                <a:latin typeface="Tahoma" panose="020B0604030504040204" pitchFamily="34" charset="0"/>
                <a:cs typeface="Tahoma" panose="020B0604030504040204" pitchFamily="34" charset="0"/>
              </a:rPr>
              <a:t>CYBERBULLISMO   (M. L. </a:t>
            </a:r>
            <a:r>
              <a:rPr lang="it-IT" altLang="it-IT" sz="2400" dirty="0" err="1" smtClean="0">
                <a:solidFill>
                  <a:srgbClr val="0000FF"/>
                </a:solidFill>
                <a:latin typeface="Tahoma" panose="020B0604030504040204" pitchFamily="34" charset="0"/>
                <a:cs typeface="Tahoma" panose="020B0604030504040204" pitchFamily="34" charset="0"/>
              </a:rPr>
              <a:t>Genta</a:t>
            </a:r>
            <a:r>
              <a:rPr lang="it-IT" altLang="it-IT" sz="2400" dirty="0" smtClean="0">
                <a:solidFill>
                  <a:srgbClr val="0000FF"/>
                </a:solidFill>
                <a:latin typeface="Tahoma" panose="020B0604030504040204" pitchFamily="34" charset="0"/>
                <a:cs typeface="Tahoma" panose="020B0604030504040204" pitchFamily="34" charset="0"/>
              </a:rPr>
              <a:t>, </a:t>
            </a:r>
            <a:br>
              <a:rPr lang="it-IT" altLang="it-IT" sz="2400" dirty="0" smtClean="0">
                <a:solidFill>
                  <a:srgbClr val="0000FF"/>
                </a:solidFill>
                <a:latin typeface="Tahoma" panose="020B0604030504040204" pitchFamily="34" charset="0"/>
                <a:cs typeface="Tahoma" panose="020B0604030504040204" pitchFamily="34" charset="0"/>
              </a:rPr>
            </a:br>
            <a:r>
              <a:rPr lang="it-IT" altLang="it-IT" sz="2400" dirty="0" smtClean="0">
                <a:solidFill>
                  <a:srgbClr val="0000FF"/>
                </a:solidFill>
                <a:latin typeface="Tahoma" panose="020B0604030504040204" pitchFamily="34" charset="0"/>
                <a:cs typeface="Tahoma" panose="020B0604030504040204" pitchFamily="34" charset="0"/>
              </a:rPr>
              <a:t>franco angeli)</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1</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515616" y="1514911"/>
            <a:ext cx="808883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dirty="0"/>
          </a:p>
          <a:p>
            <a:r>
              <a:rPr lang="it-IT" dirty="0"/>
              <a:t>La rivoluzione digitale ha generato una nuova forma di relazione:</a:t>
            </a:r>
          </a:p>
          <a:p>
            <a:endParaRPr lang="it-IT" dirty="0"/>
          </a:p>
          <a:p>
            <a:pPr algn="ctr"/>
            <a:r>
              <a:rPr lang="it-IT" sz="2400" b="1" i="1" dirty="0">
                <a:solidFill>
                  <a:srgbClr val="C00000"/>
                </a:solidFill>
              </a:rPr>
              <a:t>la connessione</a:t>
            </a:r>
            <a:endParaRPr lang="it-IT" sz="2400" i="1" dirty="0"/>
          </a:p>
        </p:txBody>
      </p:sp>
      <p:sp>
        <p:nvSpPr>
          <p:cNvPr id="3" name="Rettangolo 2"/>
          <p:cNvSpPr/>
          <p:nvPr/>
        </p:nvSpPr>
        <p:spPr>
          <a:xfrm>
            <a:off x="515616" y="1028700"/>
            <a:ext cx="6720680" cy="400110"/>
          </a:xfrm>
          <a:prstGeom prst="rect">
            <a:avLst/>
          </a:prstGeom>
        </p:spPr>
        <p:txBody>
          <a:bodyPr wrap="square">
            <a:spAutoFit/>
          </a:bodyPr>
          <a:lstStyle/>
          <a:p>
            <a:r>
              <a:rPr lang="it-IT" b="1" dirty="0"/>
              <a:t>5. Il </a:t>
            </a:r>
            <a:r>
              <a:rPr lang="it-IT" sz="2000" b="1" dirty="0"/>
              <a:t>cyberbullismo </a:t>
            </a:r>
            <a:endParaRPr lang="it-IT" sz="2000" dirty="0"/>
          </a:p>
        </p:txBody>
      </p:sp>
      <p:sp>
        <p:nvSpPr>
          <p:cNvPr id="2" name="Rettangolo 1">
            <a:extLst>
              <a:ext uri="{FF2B5EF4-FFF2-40B4-BE49-F238E27FC236}">
                <a16:creationId xmlns="" xmlns:a16="http://schemas.microsoft.com/office/drawing/2014/main" id="{649D51D3-ECE3-4126-9ED3-4A437AF68896}"/>
              </a:ext>
            </a:extLst>
          </p:cNvPr>
          <p:cNvSpPr/>
          <p:nvPr/>
        </p:nvSpPr>
        <p:spPr>
          <a:xfrm>
            <a:off x="563419" y="3089375"/>
            <a:ext cx="8041029" cy="2862322"/>
          </a:xfrm>
          <a:prstGeom prst="rect">
            <a:avLst/>
          </a:prstGeom>
        </p:spPr>
        <p:txBody>
          <a:bodyPr wrap="square">
            <a:spAutoFit/>
          </a:bodyPr>
          <a:lstStyle/>
          <a:p>
            <a:pPr algn="just"/>
            <a:r>
              <a:rPr lang="it-IT" dirty="0"/>
              <a:t>Nicholas Carr in un saggio del 2010 intitolato «</a:t>
            </a:r>
            <a:r>
              <a:rPr lang="it-IT" i="1" dirty="0"/>
              <a:t>Internet ci rende stupidi</a:t>
            </a:r>
            <a:r>
              <a:rPr lang="it-IT" dirty="0"/>
              <a:t>» si chiedeva se l’uso quotidiano della rete indebolisse la nostra capacità di pensare in modo approfondito. Secondo l’autore la tecnologia intellettuale influenza il nostro pensiero e si chiede come sta cambiando il modo in cui leggiamo e scriviamo. </a:t>
            </a:r>
          </a:p>
          <a:p>
            <a:pPr algn="just"/>
            <a:endParaRPr lang="it-IT" dirty="0"/>
          </a:p>
          <a:p>
            <a:pPr algn="just"/>
            <a:r>
              <a:rPr lang="it-IT" dirty="0"/>
              <a:t>Una ricerca americana sui </a:t>
            </a:r>
            <a:r>
              <a:rPr lang="it-IT" i="1" dirty="0"/>
              <a:t>nativi digitali </a:t>
            </a:r>
            <a:r>
              <a:rPr lang="it-IT" dirty="0"/>
              <a:t>dai 13 ai 19 anni mette in evidenza come questi non distinguono tra la molteplicità dei messaggi pubblicitari e le informazioni considerando tutto attendibile, in tal modo viene alterata la capacità critica di coloro che usano smartphone e tablet         </a:t>
            </a:r>
          </a:p>
        </p:txBody>
      </p:sp>
    </p:spTree>
    <p:extLst>
      <p:ext uri="{BB962C8B-B14F-4D97-AF65-F5344CB8AC3E}">
        <p14:creationId xmlns:p14="http://schemas.microsoft.com/office/powerpoint/2010/main" val="3335475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FF"/>
                </a:solidFill>
                <a:effectLst/>
                <a:uLnTx/>
                <a:uFillTx/>
                <a:latin typeface="Arial" panose="020B0604020202020204" pitchFamily="34" charset="0"/>
                <a:ea typeface="+mn-ea"/>
                <a:cs typeface="+mn-cs"/>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507311"/>
            <a:ext cx="808883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a:t>
            </a: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bullismo elettronico</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studiato a partire dagli anni 2000, si presenta con caratteristiche specifiche rispetto al </a:t>
            </a: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bullismo</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tradizionale </a:t>
            </a:r>
            <a:r>
              <a:rPr kumimoji="0" lang="it-IT" sz="18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agito faccia a faccia. </a:t>
            </a:r>
            <a:r>
              <a:rPr kumimoji="0" lang="it-IT" altLang="it-IT"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Mentre quest’ultimo si caratterizza con l’intenzionalità di nuocere, la sistematicità nel tempo, l’asimmetria di potere e come un fenomeno di gruppo con ruoli diversi, il fenomeno del cyberbullismo vede una definizione in evoluzione.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Inizialmente definito come atto aggressivo, intenzionale, fatto da un individuo o da un gruppo di individui attraverso varie forme di contatto elettronico, ripetuto nel tempo nei confronti di una vittima che non può facilmente difendersi; successivamente si è notato come alcune caratteristiche del cyberbullismo non sono certe e definite: per esempio la reiterazione nel tempo non sempre si verifica e anche un solo atto aggressivo (l’invio di un’immagine umiliante per la vittima) può provocare danni devastanti. Inoltre è un fenomeno che avviene in tempi dilatati e contesti diversi (anche a casa, di notte).  </a:t>
            </a:r>
          </a:p>
        </p:txBody>
      </p:sp>
      <p:sp>
        <p:nvSpPr>
          <p:cNvPr id="3" name="Rettangolo 2"/>
          <p:cNvSpPr/>
          <p:nvPr/>
        </p:nvSpPr>
        <p:spPr>
          <a:xfrm>
            <a:off x="515616" y="1028700"/>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9131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FF"/>
                </a:solidFill>
                <a:effectLst/>
                <a:uLnTx/>
                <a:uFillTx/>
                <a:latin typeface="Arial" panose="020B0604020202020204" pitchFamily="34" charset="0"/>
                <a:ea typeface="+mn-ea"/>
                <a:cs typeface="+mn-cs"/>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507311"/>
            <a:ext cx="808883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a:t>
            </a: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cyberbullism</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 tra pari e compagni di scuola presenta elementi di specificità rispetto al bullismo tradizionale.</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u="sng" strike="noStrike" kern="1200" cap="none" spc="0" normalizeH="0" baseline="0" noProof="0" dirty="0">
                <a:ln>
                  <a:noFill/>
                </a:ln>
                <a:solidFill>
                  <a:prstClr val="black"/>
                </a:solidFill>
                <a:effectLst/>
                <a:uLnTx/>
                <a:uFillTx/>
                <a:latin typeface="Arial" panose="020B0604020202020204" pitchFamily="34" charset="0"/>
                <a:ea typeface="+mn-ea"/>
                <a:cs typeface="+mn-cs"/>
              </a:rPr>
              <a:t>L’elemento dell’anonimato</a:t>
            </a:r>
            <a:r>
              <a:rPr kumimoji="0" lang="it-IT" altLang="it-IT"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l’aggressore dietro la maschera dell’anonimato, in un messaggio di testo, può essere convinto di sfuggire alla legge della tutela dei diritti delle persone.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u="sng"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u="sng" dirty="0">
                <a:solidFill>
                  <a:prstClr val="black"/>
                </a:solidFill>
              </a:rPr>
              <a:t>L’impunità</a:t>
            </a:r>
            <a:r>
              <a:rPr lang="it-IT" altLang="it-IT" dirty="0">
                <a:solidFill>
                  <a:prstClr val="black"/>
                </a:solidFill>
              </a:rPr>
              <a:t> può essere un detonatore di aggressioni violente e di odio nei confronti di singoli o di gruppi.</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altLang="it-IT"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dirty="0">
                <a:solidFill>
                  <a:prstClr val="black"/>
                </a:solidFill>
              </a:rPr>
              <a:t>Un’altra caratteristica del cyberbullismo è la possibilità di avere immediato accesso ad un pubblico mondiale e mettere in scena il proprio </a:t>
            </a:r>
            <a:r>
              <a:rPr lang="it-IT" altLang="it-IT" u="sng" dirty="0">
                <a:solidFill>
                  <a:prstClr val="black"/>
                </a:solidFill>
              </a:rPr>
              <a:t>narcisismo</a:t>
            </a:r>
            <a:r>
              <a:rPr lang="it-IT" altLang="it-IT" dirty="0">
                <a:solidFill>
                  <a:prstClr val="black"/>
                </a:solidFill>
              </a:rPr>
              <a:t> individuale: il filmare un atto di aggressione nei confronti di un compagno più debole e </a:t>
            </a:r>
            <a:r>
              <a:rPr lang="it-IT" altLang="it-IT" dirty="0" err="1">
                <a:solidFill>
                  <a:prstClr val="black"/>
                </a:solidFill>
              </a:rPr>
              <a:t>meterlo</a:t>
            </a:r>
            <a:r>
              <a:rPr lang="it-IT" altLang="it-IT" dirty="0">
                <a:solidFill>
                  <a:prstClr val="black"/>
                </a:solidFill>
              </a:rPr>
              <a:t> in rete può essere vissuto dall’aggressore come un bello scherzo che ti fa diventare popolare</a:t>
            </a:r>
            <a:endParaRPr kumimoji="0" lang="it-IT" altLang="it-IT"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ttangolo 2"/>
          <p:cNvSpPr/>
          <p:nvPr/>
        </p:nvSpPr>
        <p:spPr>
          <a:xfrm>
            <a:off x="515616" y="1028700"/>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4570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FF"/>
                </a:solidFill>
                <a:effectLst/>
                <a:uLnTx/>
                <a:uFillTx/>
                <a:latin typeface="Arial" panose="020B0604020202020204" pitchFamily="34" charset="0"/>
                <a:ea typeface="+mn-ea"/>
                <a:cs typeface="+mn-cs"/>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507311"/>
            <a:ext cx="808883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800" b="0" i="0" u="sng" strike="noStrike" kern="1200" cap="none" spc="0" normalizeH="0" baseline="0" noProof="0" dirty="0">
                <a:ln>
                  <a:noFill/>
                </a:ln>
                <a:solidFill>
                  <a:prstClr val="black"/>
                </a:solidFill>
                <a:effectLst/>
                <a:uLnTx/>
                <a:uFillTx/>
                <a:latin typeface="Arial" panose="020B0604020202020204" pitchFamily="34" charset="0"/>
                <a:ea typeface="+mn-ea"/>
                <a:cs typeface="+mn-cs"/>
              </a:rPr>
              <a:t>Rubare l’identità</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di un compagno e mandare messaggi in rete fingendosi lui può essere interpretato da chi lo fa come una pratica simpatica e scherzosa.</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Insieme al </a:t>
            </a:r>
            <a:r>
              <a:rPr kumimoji="0" lang="it-IT" sz="1800" b="0" i="0" strike="noStrike" kern="1200" cap="none" spc="0" normalizeH="0" baseline="0" noProof="0" dirty="0">
                <a:ln>
                  <a:noFill/>
                </a:ln>
                <a:solidFill>
                  <a:prstClr val="black"/>
                </a:solidFill>
                <a:effectLst/>
                <a:uLnTx/>
                <a:uFillTx/>
                <a:latin typeface="Arial" panose="020B0604020202020204" pitchFamily="34" charset="0"/>
                <a:ea typeface="+mn-ea"/>
                <a:cs typeface="+mn-cs"/>
              </a:rPr>
              <a:t>narcisismo interviene un meccanismo di </a:t>
            </a:r>
            <a:r>
              <a:rPr kumimoji="0" lang="it-IT" sz="1800" b="0" i="0" u="sng" strike="noStrike" kern="1200" cap="none" spc="0" normalizeH="0" baseline="0" noProof="0" dirty="0">
                <a:ln>
                  <a:noFill/>
                </a:ln>
                <a:solidFill>
                  <a:prstClr val="black"/>
                </a:solidFill>
                <a:effectLst/>
                <a:uLnTx/>
                <a:uFillTx/>
                <a:latin typeface="Arial" panose="020B0604020202020204" pitchFamily="34" charset="0"/>
                <a:ea typeface="+mn-ea"/>
                <a:cs typeface="+mn-cs"/>
              </a:rPr>
              <a:t>de-responsabilizzazione</a:t>
            </a:r>
            <a:r>
              <a:rPr kumimoji="0" lang="it-IT" sz="1800" b="0" i="0" strike="noStrike" kern="1200" cap="none" spc="0" normalizeH="0" baseline="0" noProof="0" dirty="0">
                <a:ln>
                  <a:noFill/>
                </a:ln>
                <a:solidFill>
                  <a:prstClr val="black"/>
                </a:solidFill>
                <a:effectLst/>
                <a:uLnTx/>
                <a:uFillTx/>
                <a:latin typeface="Arial" panose="020B0604020202020204" pitchFamily="34" charset="0"/>
                <a:ea typeface="+mn-ea"/>
                <a:cs typeface="+mn-cs"/>
              </a:rPr>
              <a:t> che tende a ignorare gli effetti della propria azione sulla vittima.</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800" b="0" i="0" strike="noStrike" kern="1200" cap="none" spc="0" normalizeH="0" baseline="0" noProof="0" dirty="0">
                <a:ln>
                  <a:noFill/>
                </a:ln>
                <a:solidFill>
                  <a:prstClr val="black"/>
                </a:solidFill>
                <a:effectLst/>
                <a:uLnTx/>
                <a:uFillTx/>
                <a:latin typeface="Arial" panose="020B0604020202020204" pitchFamily="34" charset="0"/>
                <a:ea typeface="+mn-ea"/>
                <a:cs typeface="+mn-cs"/>
              </a:rPr>
              <a:t>Il </a:t>
            </a:r>
            <a:r>
              <a:rPr kumimoji="0" lang="it-IT" sz="1800" b="0" i="0" u="sng" strike="noStrike" kern="1200" cap="none" spc="0" normalizeH="0" baseline="0" noProof="0" dirty="0">
                <a:ln>
                  <a:noFill/>
                </a:ln>
                <a:solidFill>
                  <a:prstClr val="black"/>
                </a:solidFill>
                <a:effectLst/>
                <a:uLnTx/>
                <a:uFillTx/>
                <a:latin typeface="Arial" panose="020B0604020202020204" pitchFamily="34" charset="0"/>
                <a:ea typeface="+mn-ea"/>
                <a:cs typeface="+mn-cs"/>
              </a:rPr>
              <a:t>disimpegno morale</a:t>
            </a:r>
            <a:r>
              <a:rPr kumimoji="0" lang="it-IT" sz="1800" b="0" i="0" strike="noStrike" kern="1200" cap="none" spc="0" normalizeH="0" baseline="0" noProof="0" dirty="0">
                <a:ln>
                  <a:noFill/>
                </a:ln>
                <a:solidFill>
                  <a:prstClr val="black"/>
                </a:solidFill>
                <a:effectLst/>
                <a:uLnTx/>
                <a:uFillTx/>
                <a:latin typeface="Arial" panose="020B0604020202020204" pitchFamily="34" charset="0"/>
                <a:ea typeface="+mn-ea"/>
                <a:cs typeface="+mn-cs"/>
              </a:rPr>
              <a:t> viene rafforzato dall’impossibilità da parte di chi agisce di percepire le reazioni immediate di chi riceve l’azione.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800" b="0" i="0" strike="noStrike" kern="1200" cap="none" spc="0" normalizeH="0" baseline="0" noProof="0" dirty="0">
                <a:ln>
                  <a:noFill/>
                </a:ln>
                <a:solidFill>
                  <a:prstClr val="black"/>
                </a:solidFill>
                <a:effectLst/>
                <a:uLnTx/>
                <a:uFillTx/>
                <a:latin typeface="Arial" panose="020B0604020202020204" pitchFamily="34" charset="0"/>
                <a:ea typeface="+mn-ea"/>
                <a:cs typeface="+mn-cs"/>
              </a:rPr>
              <a:t> La comunicazione  telematica può creare un vuoto di identità e dare spazio a fenomeni di regressione e proiezione per cui online si esprimono aggressività e sessualità nei modi che difficilmente si sarebbero usati nelle relazioni faccia a faccia.</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Per esempio il </a:t>
            </a:r>
            <a:r>
              <a:rPr kumimoji="0" lang="it-IT" altLang="it-IT" i="0" u="sng" strike="noStrike" kern="1200" cap="none" spc="0" normalizeH="0" baseline="0" noProof="0" dirty="0">
                <a:ln>
                  <a:noFill/>
                </a:ln>
                <a:solidFill>
                  <a:prstClr val="black"/>
                </a:solidFill>
                <a:effectLst/>
                <a:uLnTx/>
                <a:uFillTx/>
                <a:latin typeface="Arial" panose="020B0604020202020204" pitchFamily="34" charset="0"/>
                <a:ea typeface="+mn-ea"/>
                <a:cs typeface="+mn-cs"/>
              </a:rPr>
              <a:t>mascheramento dell’identità</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permette ad una persona di assumere un’identità di sesso opposto e un adolescente ha la possibilità di nascondere la propria </a:t>
            </a:r>
            <a:r>
              <a:rPr kumimoji="0" lang="it-IT" altLang="it-IT" i="0"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identità.</a:t>
            </a:r>
            <a:endPar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ttangolo 2"/>
          <p:cNvSpPr/>
          <p:nvPr/>
        </p:nvSpPr>
        <p:spPr>
          <a:xfrm>
            <a:off x="515616" y="1028700"/>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9827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FF"/>
                </a:solidFill>
                <a:effectLst/>
                <a:uLnTx/>
                <a:uFillTx/>
                <a:latin typeface="Arial" panose="020B0604020202020204" pitchFamily="34" charset="0"/>
                <a:ea typeface="+mn-ea"/>
                <a:cs typeface="+mn-cs"/>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507311"/>
            <a:ext cx="808883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sz="1800" b="0" i="0"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800" b="0" i="0" strike="noStrike" kern="1200" cap="none" spc="0" normalizeH="0" baseline="0" noProof="0" dirty="0">
                <a:ln>
                  <a:noFill/>
                </a:ln>
                <a:solidFill>
                  <a:prstClr val="black"/>
                </a:solidFill>
                <a:effectLst/>
                <a:uLnTx/>
                <a:uFillTx/>
                <a:latin typeface="Arial" panose="020B0604020202020204" pitchFamily="34" charset="0"/>
                <a:ea typeface="+mn-ea"/>
                <a:cs typeface="+mn-cs"/>
              </a:rPr>
              <a:t>Sono state elencate in letteratura diverse forme in cui si può manifestare il </a:t>
            </a:r>
            <a:r>
              <a:rPr kumimoji="0" lang="it-IT" sz="1800" b="1" i="0" strike="noStrike" kern="1200" cap="none" spc="0" normalizeH="0" baseline="0" noProof="0" dirty="0">
                <a:ln>
                  <a:noFill/>
                </a:ln>
                <a:solidFill>
                  <a:prstClr val="black"/>
                </a:solidFill>
                <a:effectLst/>
                <a:uLnTx/>
                <a:uFillTx/>
                <a:latin typeface="Arial" panose="020B0604020202020204" pitchFamily="34" charset="0"/>
                <a:ea typeface="+mn-ea"/>
                <a:cs typeface="+mn-cs"/>
              </a:rPr>
              <a:t>cyberbullismo</a:t>
            </a:r>
            <a:r>
              <a:rPr kumimoji="0" lang="it-IT" sz="1800" b="0" i="0"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it-IT" sz="1800" b="0" i="0" u="sng" strike="noStrike" kern="1200" cap="none" spc="0" normalizeH="0" baseline="0" noProof="0" dirty="0">
                <a:ln>
                  <a:noFill/>
                </a:ln>
                <a:solidFill>
                  <a:prstClr val="black"/>
                </a:solidFill>
                <a:effectLst/>
                <a:uLnTx/>
                <a:uFillTx/>
                <a:latin typeface="Arial" panose="020B0604020202020204" pitchFamily="34" charset="0"/>
                <a:ea typeface="+mn-ea"/>
                <a:cs typeface="+mn-cs"/>
              </a:rPr>
              <a:t>sostituzione di identità</a:t>
            </a:r>
            <a:r>
              <a:rPr kumimoji="0" lang="it-IT" sz="1800" b="0" i="0"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it-IT" sz="1800" b="0" i="0" u="sng" strike="noStrike" kern="1200" cap="none" spc="0" normalizeH="0" baseline="0" noProof="0" dirty="0">
                <a:ln>
                  <a:noFill/>
                </a:ln>
                <a:solidFill>
                  <a:prstClr val="black"/>
                </a:solidFill>
                <a:effectLst/>
                <a:uLnTx/>
                <a:uFillTx/>
                <a:latin typeface="Arial" panose="020B0604020202020204" pitchFamily="34" charset="0"/>
                <a:ea typeface="+mn-ea"/>
                <a:cs typeface="+mn-cs"/>
              </a:rPr>
              <a:t>inganno</a:t>
            </a:r>
            <a:r>
              <a:rPr kumimoji="0" lang="it-IT" sz="1800" b="0" i="0"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it-IT" sz="1800" b="0" i="0" u="sng" strike="noStrike" kern="1200" cap="none" spc="0" normalizeH="0" baseline="0" noProof="0" dirty="0">
                <a:ln>
                  <a:noFill/>
                </a:ln>
                <a:solidFill>
                  <a:prstClr val="black"/>
                </a:solidFill>
                <a:effectLst/>
                <a:uLnTx/>
                <a:uFillTx/>
                <a:latin typeface="Arial" panose="020B0604020202020204" pitchFamily="34" charset="0"/>
                <a:ea typeface="+mn-ea"/>
                <a:cs typeface="+mn-cs"/>
              </a:rPr>
              <a:t>esclusione</a:t>
            </a:r>
            <a:r>
              <a:rPr kumimoji="0" lang="it-IT" sz="1800" b="0" i="0"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it-IT" sz="1800" b="0" i="0" u="sng" strike="noStrike" kern="1200" cap="none" spc="0" normalizeH="0" baseline="0" noProof="0" dirty="0" err="1">
                <a:ln>
                  <a:noFill/>
                </a:ln>
                <a:solidFill>
                  <a:prstClr val="black"/>
                </a:solidFill>
                <a:effectLst/>
                <a:uLnTx/>
                <a:uFillTx/>
                <a:latin typeface="Arial" panose="020B0604020202020204" pitchFamily="34" charset="0"/>
                <a:ea typeface="+mn-ea"/>
                <a:cs typeface="+mn-cs"/>
              </a:rPr>
              <a:t>cyberstalking</a:t>
            </a:r>
            <a:r>
              <a:rPr kumimoji="0" lang="it-IT" sz="1800" b="0" i="0"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it-IT" sz="1800" b="0" i="0" u="sng" strike="noStrike" kern="1200" cap="none" spc="0" normalizeH="0" baseline="0" noProof="0" dirty="0" err="1">
                <a:ln>
                  <a:noFill/>
                </a:ln>
                <a:solidFill>
                  <a:prstClr val="black"/>
                </a:solidFill>
                <a:effectLst/>
                <a:uLnTx/>
                <a:uFillTx/>
                <a:latin typeface="Arial" panose="020B0604020202020204" pitchFamily="34" charset="0"/>
                <a:ea typeface="+mn-ea"/>
                <a:cs typeface="+mn-cs"/>
              </a:rPr>
              <a:t>sexting</a:t>
            </a:r>
            <a:r>
              <a:rPr kumimoji="0" lang="it-IT" sz="1800" b="0" i="0"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Nella prima forma (</a:t>
            </a:r>
            <a:r>
              <a:rPr kumimoji="0" lang="it-IT" altLang="it-IT" i="0" u="sng" strike="noStrike" kern="1200" cap="none" spc="0" normalizeH="0" baseline="0" noProof="0" dirty="0">
                <a:ln>
                  <a:noFill/>
                </a:ln>
                <a:solidFill>
                  <a:prstClr val="black"/>
                </a:solidFill>
                <a:effectLst/>
                <a:uLnTx/>
                <a:uFillTx/>
                <a:latin typeface="Arial" panose="020B0604020202020204" pitchFamily="34" charset="0"/>
                <a:ea typeface="+mn-ea"/>
                <a:cs typeface="+mn-cs"/>
              </a:rPr>
              <a:t>sostituzione di identità</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l’aggressore viola la password di una persona e, fingendosi lei, la danneggia per esempio inviando messaggi malevoli ai contatti della vittima.</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Nella seconda forma (</a:t>
            </a:r>
            <a:r>
              <a:rPr kumimoji="0" lang="it-IT" altLang="it-IT" i="0" u="sng" strike="noStrike" kern="1200" cap="none" spc="0" normalizeH="0" baseline="0" noProof="0" dirty="0">
                <a:ln>
                  <a:noFill/>
                </a:ln>
                <a:solidFill>
                  <a:prstClr val="black"/>
                </a:solidFill>
                <a:effectLst/>
                <a:uLnTx/>
                <a:uFillTx/>
                <a:latin typeface="Arial" panose="020B0604020202020204" pitchFamily="34" charset="0"/>
                <a:ea typeface="+mn-ea"/>
                <a:cs typeface="+mn-cs"/>
              </a:rPr>
              <a:t>inganno</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l’aggressore attraverso l’inganno può indurre la vittima a rivelare informazioni imbarazzanti e riservate per poi renderle pubbliche in rete.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Nella terza forma (</a:t>
            </a:r>
            <a:r>
              <a:rPr kumimoji="0" lang="it-IT" altLang="it-IT" i="0" u="sng" strike="noStrike" kern="1200" cap="none" spc="0" normalizeH="0" baseline="0" noProof="0" dirty="0">
                <a:ln>
                  <a:noFill/>
                </a:ln>
                <a:solidFill>
                  <a:prstClr val="black"/>
                </a:solidFill>
                <a:effectLst/>
                <a:uLnTx/>
                <a:uFillTx/>
                <a:latin typeface="Arial" panose="020B0604020202020204" pitchFamily="34" charset="0"/>
                <a:ea typeface="+mn-ea"/>
                <a:cs typeface="+mn-cs"/>
              </a:rPr>
              <a:t>esclusione</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si può escludere intenzionalmente una vittima dal gruppo online.   </a:t>
            </a:r>
          </a:p>
        </p:txBody>
      </p:sp>
      <p:sp>
        <p:nvSpPr>
          <p:cNvPr id="3" name="Rettangolo 2"/>
          <p:cNvSpPr/>
          <p:nvPr/>
        </p:nvSpPr>
        <p:spPr>
          <a:xfrm>
            <a:off x="515616" y="1028700"/>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2590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FF"/>
                </a:solidFill>
                <a:effectLst/>
                <a:uLnTx/>
                <a:uFillTx/>
                <a:latin typeface="Arial" panose="020B0604020202020204" pitchFamily="34" charset="0"/>
                <a:ea typeface="+mn-ea"/>
                <a:cs typeface="+mn-cs"/>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507311"/>
            <a:ext cx="808883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Con il termine </a:t>
            </a:r>
            <a:r>
              <a:rPr kumimoji="0" lang="it-IT" altLang="it-IT" i="0" u="sng" strike="noStrike" kern="1200" cap="none" spc="0" normalizeH="0" baseline="0" noProof="0" dirty="0" err="1">
                <a:ln>
                  <a:noFill/>
                </a:ln>
                <a:solidFill>
                  <a:prstClr val="black"/>
                </a:solidFill>
                <a:effectLst/>
                <a:uLnTx/>
                <a:uFillTx/>
                <a:latin typeface="Arial" panose="020B0604020202020204" pitchFamily="34" charset="0"/>
                <a:ea typeface="+mn-ea"/>
                <a:cs typeface="+mn-cs"/>
              </a:rPr>
              <a:t>cyberstalking</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ci si riferisce all’aggressione persecutoria attraverso l’invio di minacce ad una vittima bersaglio.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Il </a:t>
            </a:r>
            <a:r>
              <a:rPr kumimoji="0" lang="it-IT" altLang="it-IT" i="0" u="sng" strike="noStrike" kern="1200" cap="none" spc="0" normalizeH="0" baseline="0" noProof="0" dirty="0" err="1">
                <a:ln>
                  <a:noFill/>
                </a:ln>
                <a:solidFill>
                  <a:prstClr val="black"/>
                </a:solidFill>
                <a:effectLst/>
                <a:uLnTx/>
                <a:uFillTx/>
                <a:latin typeface="Arial" panose="020B0604020202020204" pitchFamily="34" charset="0"/>
                <a:ea typeface="+mn-ea"/>
                <a:cs typeface="+mn-cs"/>
              </a:rPr>
              <a:t>sexting</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è una forma di cyberbullismo che viene praticata con frequenza crescente tra i più giovani e costituita dallo scambio di immagini intime e imbarazzanti per la vittima, esposte in rete e diffuse in maniera virale, in modo tale che la vittima denigrata umiliata di fronte ad un pubblico mondiale può anche arrivare all’atto estremo del suicidio.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Una delle caratteristiche del bullismo elettronico è la sua diffusione allarmante nel volgere di pochi anni.</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Dal 2000 al 2006 in America si è avuto un incremento di vittime del bullismo elettronico pari al 50% (</a:t>
            </a:r>
            <a:r>
              <a:rPr kumimoji="0" lang="it-IT" altLang="it-IT" i="0" strike="noStrike" kern="1200" cap="none" spc="0" normalizeH="0" baseline="0" noProof="0" dirty="0" err="1">
                <a:ln>
                  <a:noFill/>
                </a:ln>
                <a:solidFill>
                  <a:prstClr val="black"/>
                </a:solidFill>
                <a:effectLst/>
                <a:uLnTx/>
                <a:uFillTx/>
                <a:latin typeface="Arial" panose="020B0604020202020204" pitchFamily="34" charset="0"/>
                <a:ea typeface="+mn-ea"/>
                <a:cs typeface="+mn-cs"/>
              </a:rPr>
              <a:t>Guarini</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2009). Anche in Italia si stima che attualmente un giovane su quattro sia coinvolto nel bullismo elettronico: questa diffusione virale del fenomeno dovrebbe allertare gli adulti verso una prevenzione capillare.</a:t>
            </a:r>
          </a:p>
        </p:txBody>
      </p:sp>
      <p:sp>
        <p:nvSpPr>
          <p:cNvPr id="3" name="Rettangolo 2"/>
          <p:cNvSpPr/>
          <p:nvPr/>
        </p:nvSpPr>
        <p:spPr>
          <a:xfrm>
            <a:off x="515616" y="1028700"/>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4474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FF"/>
                </a:solidFill>
                <a:effectLst/>
                <a:uLnTx/>
                <a:uFillTx/>
                <a:latin typeface="Arial" panose="020B0604020202020204" pitchFamily="34" charset="0"/>
                <a:ea typeface="+mn-ea"/>
                <a:cs typeface="+mn-cs"/>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507311"/>
            <a:ext cx="808883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Quali sono le motivazioni dei ragazzi che praticano il bullismo elettronico?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Alcune ricerche sottolineano che le </a:t>
            </a:r>
            <a:r>
              <a:rPr kumimoji="0" lang="it-IT" altLang="it-IT" i="0" u="sng" strike="noStrike" kern="1200" cap="none" spc="0" normalizeH="0" baseline="0" noProof="0" dirty="0">
                <a:ln>
                  <a:noFill/>
                </a:ln>
                <a:solidFill>
                  <a:prstClr val="black"/>
                </a:solidFill>
                <a:effectLst/>
                <a:uLnTx/>
                <a:uFillTx/>
                <a:latin typeface="Arial" panose="020B0604020202020204" pitchFamily="34" charset="0"/>
                <a:ea typeface="+mn-ea"/>
                <a:cs typeface="+mn-cs"/>
              </a:rPr>
              <a:t>ragazze</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che praticano il cyberbullismo in rete lo facciano per combattere la noia, per richiedere attenzione su di sé, per conseguire uno status sociale alto nel loro gruppo di amici e non essere escluse, per sfogare la loro gelosia, rivalsa, vendetta ed entrare a far parte del «gruppo giusto» (figo).</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I </a:t>
            </a:r>
            <a:r>
              <a:rPr kumimoji="0" lang="it-IT" altLang="it-IT" i="0" u="sng" strike="noStrike" kern="1200" cap="none" spc="0" normalizeH="0" baseline="0" noProof="0" dirty="0">
                <a:ln>
                  <a:noFill/>
                </a:ln>
                <a:solidFill>
                  <a:prstClr val="black"/>
                </a:solidFill>
                <a:effectLst/>
                <a:uLnTx/>
                <a:uFillTx/>
                <a:latin typeface="Arial" panose="020B0604020202020204" pitchFamily="34" charset="0"/>
                <a:ea typeface="+mn-ea"/>
                <a:cs typeface="+mn-cs"/>
              </a:rPr>
              <a:t>ragazzi</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adolescenti diventano cyberbulli calandosi in diversi ruoli di aggressori attraverso </a:t>
            </a:r>
            <a:r>
              <a:rPr kumimoji="0" lang="it-IT" altLang="it-IT" i="1" strike="noStrike" kern="1200" cap="none" spc="0" normalizeH="0" baseline="0" noProof="0" dirty="0">
                <a:ln>
                  <a:noFill/>
                </a:ln>
                <a:solidFill>
                  <a:prstClr val="black"/>
                </a:solidFill>
                <a:effectLst/>
                <a:uLnTx/>
                <a:uFillTx/>
                <a:latin typeface="Arial" panose="020B0604020202020204" pitchFamily="34" charset="0"/>
                <a:ea typeface="+mn-ea"/>
                <a:cs typeface="+mn-cs"/>
              </a:rPr>
              <a:t>internet</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il cyberbullo che assume il ruolo di angelo vendicatore, il cyberbullo che aggredisce per esercitare un potere, quello aggressivo per noia o quello di tipo reattivo.</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Un adolescente assume il ruolo di «vendicatore» in rete per reazione ad un torto subito da lui stesso o dalle persone a lui care od atti di bullismo tradizionale fatti dai compagni di scuola e ritiene che gli insegnanti né gli amici possano aiutarlo. Le loro aggressioni in rete sono motivate dalle proprie sofferenze e dal ritenere che i colpevoli rimangano impuniti.  </a:t>
            </a:r>
          </a:p>
        </p:txBody>
      </p:sp>
      <p:sp>
        <p:nvSpPr>
          <p:cNvPr id="3" name="Rettangolo 2"/>
          <p:cNvSpPr/>
          <p:nvPr/>
        </p:nvSpPr>
        <p:spPr>
          <a:xfrm>
            <a:off x="515616" y="1028700"/>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5328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FF"/>
                </a:solidFill>
                <a:effectLst/>
                <a:uLnTx/>
                <a:uFillTx/>
                <a:latin typeface="Arial" panose="020B0604020202020204" pitchFamily="34" charset="0"/>
                <a:ea typeface="+mn-ea"/>
                <a:cs typeface="+mn-cs"/>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68313" y="1297439"/>
            <a:ext cx="808883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Un ruolo diverso viene assunto da chi desidera avere controllo e potere su altri compagni attenuando il suo senso di insicurezza e di impotenza. Mentre molti cyberbulli preferiscono l’anonimato chi assume il ruolo di potere e controllo sugli altri ama circondarsi di sostenitori che supportano le sue aggressioni e la loro complicità lo fa sentire «potente».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Chi aggredisce in </a:t>
            </a:r>
            <a:r>
              <a:rPr kumimoji="0" lang="it-IT" altLang="it-IT" i="1" strike="noStrike" kern="1200" cap="none" spc="0" normalizeH="0" baseline="0" noProof="0" dirty="0">
                <a:ln>
                  <a:noFill/>
                </a:ln>
                <a:solidFill>
                  <a:prstClr val="black"/>
                </a:solidFill>
                <a:effectLst/>
                <a:uLnTx/>
                <a:uFillTx/>
                <a:latin typeface="Arial" panose="020B0604020202020204" pitchFamily="34" charset="0"/>
                <a:ea typeface="+mn-ea"/>
                <a:cs typeface="+mn-cs"/>
              </a:rPr>
              <a:t>internet</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per noia manifesta una motivazione simile a chi, nel bullismo tradizionale, dichiara che aggredire i più deboli è un passatempo divertente.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Infine i cyberbulli inconsapevoli che non si rendono conto di essersi comportati in maniera riprovevole.</a:t>
            </a:r>
          </a:p>
          <a:p>
            <a:pPr lvl="0" algn="just"/>
            <a:endParaRPr lang="it-IT" altLang="it-IT" dirty="0">
              <a:solidFill>
                <a:prstClr val="black"/>
              </a:solidFill>
            </a:endParaRPr>
          </a:p>
          <a:p>
            <a:pPr lvl="0" algn="just"/>
            <a:r>
              <a:rPr lang="it-IT" altLang="it-IT" dirty="0">
                <a:solidFill>
                  <a:prstClr val="black"/>
                </a:solidFill>
              </a:rPr>
              <a:t>Nel bullismo elettronico l’aggressione può essere seguita su un palcoscenico mondiale; ci si chiede se un utente che riceve e trasmette un’immagine di aggressione e di prepotenza, o che visita un sito in cui sono presenti filmati di bullismo sia soltanto uno spettatore passivo o piuttosto un sostenitore che supporta il cyberbullo (Caravita e Gini, 2010).</a:t>
            </a:r>
            <a:endPar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ttangolo 2"/>
          <p:cNvSpPr/>
          <p:nvPr/>
        </p:nvSpPr>
        <p:spPr>
          <a:xfrm>
            <a:off x="468313" y="896571"/>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2310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395536"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Prof.ssa A. M. </a:t>
            </a:r>
            <a:r>
              <a:rPr kumimoji="0" lang="it-IT" altLang="it-IT" sz="1200" b="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Lifonso</a:t>
            </a: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507311"/>
            <a:ext cx="808883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Le ricerche concordano che le vittime di bullismo elettronico hanno forti danni psicologici, presentano un alto livello di ansia sociale e una bassa autostima e possono allontanarsi dalle relazioni con i coetanei o avere improvvise cadute nel rendimento scolastico.</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Uno dei rischi legato all’uso quotidiano della rete da parte dei giovani è la possibilità di adottare diverse personalità simulate e dare vita a cloni di sé. Apparentemente vissuta come apertura della propria personalità può, di fatto, generare un fenomeno di disadattamento in cui la vita </a:t>
            </a:r>
            <a:r>
              <a:rPr kumimoji="0" lang="it-IT" altLang="it-IT" i="1" strike="noStrike" kern="1200" cap="none" spc="0" normalizeH="0" baseline="0" noProof="0" dirty="0">
                <a:ln>
                  <a:noFill/>
                </a:ln>
                <a:solidFill>
                  <a:prstClr val="black"/>
                </a:solidFill>
                <a:effectLst/>
                <a:uLnTx/>
                <a:uFillTx/>
                <a:latin typeface="Arial" panose="020B0604020202020204" pitchFamily="34" charset="0"/>
                <a:ea typeface="+mn-ea"/>
                <a:cs typeface="+mn-cs"/>
              </a:rPr>
              <a:t>offline</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viene fagocitata dalla vita </a:t>
            </a:r>
            <a:r>
              <a:rPr kumimoji="0" lang="it-IT" altLang="it-IT" i="1" strike="noStrike" kern="1200" cap="none" spc="0" normalizeH="0" baseline="0" noProof="0" dirty="0">
                <a:ln>
                  <a:noFill/>
                </a:ln>
                <a:solidFill>
                  <a:prstClr val="black"/>
                </a:solidFill>
                <a:effectLst/>
                <a:uLnTx/>
                <a:uFillTx/>
                <a:latin typeface="Arial" panose="020B0604020202020204" pitchFamily="34" charset="0"/>
                <a:ea typeface="+mn-ea"/>
                <a:cs typeface="+mn-cs"/>
              </a:rPr>
              <a:t>online</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lvl="0" algn="just"/>
            <a:r>
              <a:rPr lang="it-IT" altLang="it-IT" dirty="0">
                <a:solidFill>
                  <a:prstClr val="black"/>
                </a:solidFill>
              </a:rPr>
              <a:t>L’uso di internet attraverso una «macchina» che si interpone tra le persone che comunicano accentua la distanza tra aggressore e vittima, il «disimpegno morale» dell’aggressore e la sua de-colpevolizzazione, l’attenuarsi dei vissuti empatici.</a:t>
            </a:r>
          </a:p>
        </p:txBody>
      </p:sp>
      <p:sp>
        <p:nvSpPr>
          <p:cNvPr id="3" name="Rettangolo 2"/>
          <p:cNvSpPr/>
          <p:nvPr/>
        </p:nvSpPr>
        <p:spPr>
          <a:xfrm>
            <a:off x="515616" y="1028700"/>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2108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395536"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Prof.ssa A. M. </a:t>
            </a:r>
            <a:r>
              <a:rPr kumimoji="0" lang="it-IT" altLang="it-IT" sz="1200" b="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Lifonso</a:t>
            </a: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507311"/>
            <a:ext cx="808883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«Il fatto che tu non possa vedermi e io non ti possa vedere» diventa un detonatore di </a:t>
            </a:r>
            <a:r>
              <a:rPr kumimoji="0" lang="it-IT" altLang="it-IT" sz="1600" i="0"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disinibizione </a:t>
            </a: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che può condurre a violenza, volgarità, rabbia, </a:t>
            </a:r>
            <a:r>
              <a:rPr kumimoji="0" lang="it-IT" altLang="it-IT" sz="1600" i="0"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odio, </a:t>
            </a: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minaccia. </a:t>
            </a:r>
            <a:r>
              <a:rPr lang="it-IT" altLang="it-IT" sz="1600" dirty="0">
                <a:solidFill>
                  <a:prstClr val="black"/>
                </a:solidFill>
              </a:rPr>
              <a:t>Ziccardi nel suo saggio «L’odio online» (2016) sviluppa questo aspetto e mette in luce come il cyberbullismo permetta alle </a:t>
            </a:r>
            <a:r>
              <a:rPr lang="it-IT" altLang="it-IT" sz="1600" dirty="0" smtClean="0">
                <a:solidFill>
                  <a:prstClr val="black"/>
                </a:solidFill>
              </a:rPr>
              <a:t>adolescenti femmine di affrancarsi </a:t>
            </a:r>
            <a:r>
              <a:rPr lang="it-IT" altLang="it-IT" sz="1600" dirty="0">
                <a:solidFill>
                  <a:prstClr val="black"/>
                </a:solidFill>
              </a:rPr>
              <a:t>dal dover contrastare fisicamente l’avversario, avendo la possibilità di aggredirlo online.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sz="1600"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sz="1600" dirty="0">
                <a:solidFill>
                  <a:prstClr val="black"/>
                </a:solidFill>
              </a:rPr>
              <a:t>Il bullismo elettronico avviene soprattutto tramite </a:t>
            </a:r>
            <a:r>
              <a:rPr lang="it-IT" altLang="it-IT" sz="1600" i="1" dirty="0">
                <a:solidFill>
                  <a:prstClr val="black"/>
                </a:solidFill>
              </a:rPr>
              <a:t>WhatsApp</a:t>
            </a:r>
            <a:r>
              <a:rPr lang="it-IT" altLang="it-IT" sz="1600" dirty="0">
                <a:solidFill>
                  <a:prstClr val="black"/>
                </a:solidFill>
              </a:rPr>
              <a:t> e tramite i </a:t>
            </a:r>
            <a:r>
              <a:rPr lang="it-IT" altLang="it-IT" sz="1600" i="1" dirty="0">
                <a:solidFill>
                  <a:prstClr val="black"/>
                </a:solidFill>
              </a:rPr>
              <a:t>social network</a:t>
            </a:r>
            <a:r>
              <a:rPr lang="it-IT" altLang="it-IT" sz="1600" dirty="0">
                <a:solidFill>
                  <a:prstClr val="black"/>
                </a:solidFill>
              </a:rPr>
              <a:t> coinvolgendo amici e sconosciuti. Per le vittime è difficile difendersi dalle aggressioni online perché spesso non è sufficiente cambiare un profilo o bloccare l’aggressore e, soprattutto, è difficile la sua identificazione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sz="1600" dirty="0">
              <a:solidFill>
                <a:prstClr val="black"/>
              </a:solidFill>
            </a:endParaRPr>
          </a:p>
          <a:p>
            <a:pPr lvl="0" algn="just"/>
            <a:r>
              <a:rPr lang="it-IT" altLang="it-IT" sz="1600" dirty="0">
                <a:solidFill>
                  <a:prstClr val="black"/>
                </a:solidFill>
              </a:rPr>
              <a:t>Il concetto di anonimato e la consapevolezza dell’impunità rappresentano uno scudo protettivo e un detonatore di aggressività e di odio. Attraverso la rete può essere minata la  «reputazione o stima sociale online»: chiunque può diffondere dati senza che si possa verificare l’autore, o la correttezza dell’informazione, la loro corrispondenza al vero.</a:t>
            </a:r>
          </a:p>
        </p:txBody>
      </p:sp>
      <p:sp>
        <p:nvSpPr>
          <p:cNvPr id="3" name="Rettangolo 2"/>
          <p:cNvSpPr/>
          <p:nvPr/>
        </p:nvSpPr>
        <p:spPr>
          <a:xfrm>
            <a:off x="515616" y="1028700"/>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0131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395536"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Prof.ssa A. M. </a:t>
            </a:r>
            <a:r>
              <a:rPr kumimoji="0" lang="it-IT" altLang="it-IT" sz="1200" b="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Lifonso</a:t>
            </a: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434843"/>
            <a:ext cx="808883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Circa le possibili reazioni delle vittime agli attacchi di bullismo elettronico, alcuni studi su campioni di studenti in Emilia Romagna, sottolineano che le vittime aggredite via cellulare si dichiarano «turbate, stressate» (27%), «arrabbiate» (24,5%) ma il 17% delle vittime dichiara indifferenza («non mi interessa»).</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Quanto al confidarsi con qualcuno le vittime dicono di essersi confidate soprattutto con un amico, in misura minore con i genitori e soltanto l’uno per cento dice di essersi confidato con un insegnante.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Come nel caso del bullismo tradizionale anche nel bullismo elettronico il silenzio delle vittime è una costante. Solo una minima percentuale prova ad avvisare la polizia denunciando gli attacchi subiti.</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Nei casi estremi le reazioni degli adolescenti vittime si concludono con il suicidio.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p:txBody>
      </p:sp>
      <p:sp>
        <p:nvSpPr>
          <p:cNvPr id="3" name="Rettangolo 2"/>
          <p:cNvSpPr/>
          <p:nvPr/>
        </p:nvSpPr>
        <p:spPr>
          <a:xfrm>
            <a:off x="515616" y="1028700"/>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5146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2</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515616" y="1514911"/>
            <a:ext cx="808883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t-IT" dirty="0"/>
              <a:t>L’autore si pone degli altri interrogativi: Le nuove tecnologie come cambiano il nostro modo di sentire, di provare emozioni, di porci in relazione con gli altri, di fare amicizia, di amare e di odiare? </a:t>
            </a:r>
          </a:p>
          <a:p>
            <a:pPr algn="just"/>
            <a:endParaRPr lang="it-IT" dirty="0"/>
          </a:p>
          <a:p>
            <a:pPr algn="just"/>
            <a:r>
              <a:rPr lang="it-IT" dirty="0"/>
              <a:t>L’uso di internet è stato interpretato dagli studiosi in modo opposto, si sottolineano sia i rischi sia l’utilità. Il cyberspazio viene da alcuni vissuto come un far-west che offre grandi opportunità ma anche come uno spazio senza leggi e un detonatore delle pulsioni più aggressive dell’uomo.</a:t>
            </a:r>
          </a:p>
          <a:p>
            <a:pPr algn="just"/>
            <a:endParaRPr lang="it-IT" dirty="0"/>
          </a:p>
          <a:p>
            <a:pPr algn="just"/>
            <a:r>
              <a:rPr lang="it-IT" dirty="0"/>
              <a:t>Gli studiosi del comportamento ci mettono in guardia contro i rischi delle nuove tecnologie e invitano i giovani a tornare alla natura, alla compagnia degli amici, ai giochi all’aria aperta. I dibattiti delle scienze sociali sottolineano il rischio che la vita sociale online dei ragazzi si sostituisca, poco alla volta, alle relazioni faccia a faccia e impoverisca la vita emotiva nel contatto con uno strumento che crea dipendenza e isolamento. La visione negativa delle nuove tecnologie e l’uso quotidiano della rete evidenzia tra i giovani di diverse culture il fenomeno di «ritiro» dalla vita di relazione da parte di alcuni.   </a:t>
            </a:r>
          </a:p>
        </p:txBody>
      </p:sp>
      <p:sp>
        <p:nvSpPr>
          <p:cNvPr id="3" name="Rettangolo 2"/>
          <p:cNvSpPr/>
          <p:nvPr/>
        </p:nvSpPr>
        <p:spPr>
          <a:xfrm>
            <a:off x="515616" y="1028700"/>
            <a:ext cx="6720680" cy="400110"/>
          </a:xfrm>
          <a:prstGeom prst="rect">
            <a:avLst/>
          </a:prstGeom>
        </p:spPr>
        <p:txBody>
          <a:bodyPr wrap="square">
            <a:spAutoFit/>
          </a:bodyPr>
          <a:lstStyle/>
          <a:p>
            <a:r>
              <a:rPr lang="it-IT" b="1" dirty="0"/>
              <a:t>5. </a:t>
            </a:r>
            <a:r>
              <a:rPr lang="it-IT" sz="2000" b="1" dirty="0"/>
              <a:t>Il cyberbullismo </a:t>
            </a:r>
            <a:endParaRPr lang="it-IT" sz="2000" dirty="0"/>
          </a:p>
        </p:txBody>
      </p:sp>
    </p:spTree>
    <p:extLst>
      <p:ext uri="{BB962C8B-B14F-4D97-AF65-F5344CB8AC3E}">
        <p14:creationId xmlns:p14="http://schemas.microsoft.com/office/powerpoint/2010/main" val="4193354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395536"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Prof.ssa A. M. </a:t>
            </a:r>
            <a:r>
              <a:rPr kumimoji="0" lang="it-IT" altLang="it-IT" sz="1200" b="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Lifonso</a:t>
            </a: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507311"/>
            <a:ext cx="808883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altLang="it-IT" sz="1600" i="0"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1600" i="0"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In </a:t>
            </a: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seguito alla persecuzione e alla denigrazione via </a:t>
            </a:r>
            <a:r>
              <a:rPr kumimoji="0" lang="it-IT" altLang="it-IT" sz="1600" i="1" strike="noStrike" kern="1200" cap="none" spc="0" normalizeH="0" baseline="0" noProof="0" dirty="0">
                <a:ln>
                  <a:noFill/>
                </a:ln>
                <a:solidFill>
                  <a:prstClr val="black"/>
                </a:solidFill>
                <a:effectLst/>
                <a:uLnTx/>
                <a:uFillTx/>
                <a:latin typeface="Arial" panose="020B0604020202020204" pitchFamily="34" charset="0"/>
                <a:ea typeface="+mn-ea"/>
                <a:cs typeface="+mn-cs"/>
              </a:rPr>
              <a:t>internet</a:t>
            </a: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 all’interno di un panorama sociale americano, dove i suicidi da parte degli adolescenti più giovani (13/14 anni) sono sempre più frequenti, citiamo come esempio il caso di un ragazzo di 13 anni suicidatosi nel 2003, preso in giro dai compagni di scuola, veniva chiamato «gay» e sistematicamente escluso durante la scuola sia nelle relazioni faccia a faccia, sia nei contatti in rete.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sz="1600"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Durante l’estate del 2003 era riuscito a coltivare un’amicizia in rete con una ragazza popolare della sua scuola; ritornato dopo le vacanze si era proposto alla ragazza per una relazione amorosa. Oltre al netto rifiuto da parte della ragazza aveva dovuto fronteggiare le prese in giro e le offese dei compagni che, a sua insaputa, avevano letto, commentando e deriso tutti gli scambi comunicativi tenuti con la ragazza durante l’estate.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sz="1600"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La delusione per il mancato rapporto reciproco, il peso delle derisioni e della violazione dei suoi sentimenti e della sua intimità lo avevano spinto al suicidio nel corso dello stesso anno.     </a:t>
            </a:r>
            <a:endParaRPr lang="it-IT" altLang="it-IT" sz="1600" dirty="0">
              <a:solidFill>
                <a:prstClr val="black"/>
              </a:solidFill>
            </a:endParaRPr>
          </a:p>
        </p:txBody>
      </p:sp>
      <p:sp>
        <p:nvSpPr>
          <p:cNvPr id="3" name="Rettangolo 2"/>
          <p:cNvSpPr/>
          <p:nvPr/>
        </p:nvSpPr>
        <p:spPr>
          <a:xfrm>
            <a:off x="515616" y="1028700"/>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3702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395536"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Prof.ssa A. M. </a:t>
            </a:r>
            <a:r>
              <a:rPr kumimoji="0" lang="it-IT" altLang="it-IT" sz="1200" b="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Lifonso</a:t>
            </a: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497666"/>
            <a:ext cx="808883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Occorre però sottolineare che, nei casi estremi di suicidio, il cyberbullismo è solo uno dei fattori di rischio, le giovani vittime di bullismo elettronico pensano al suicidio molto più frequentemente di quelli che non sono stati mai coinvolti nelle dinamiche di vittimizzazione via </a:t>
            </a:r>
            <a:r>
              <a:rPr kumimoji="0" lang="it-IT" altLang="it-IT" sz="1600" i="1" strike="noStrike" kern="1200" cap="none" spc="0" normalizeH="0" baseline="0" noProof="0" dirty="0">
                <a:ln>
                  <a:noFill/>
                </a:ln>
                <a:solidFill>
                  <a:prstClr val="black"/>
                </a:solidFill>
                <a:effectLst/>
                <a:uLnTx/>
                <a:uFillTx/>
                <a:latin typeface="Arial" panose="020B0604020202020204" pitchFamily="34" charset="0"/>
                <a:ea typeface="+mn-ea"/>
                <a:cs typeface="+mn-cs"/>
              </a:rPr>
              <a:t>internet</a:t>
            </a: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sz="1600"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Il suicidio dei ragazzi molto giovani ha caratteristiche particolari, sentono il bisogno di uccidersi senza dire nulla a nessuno, non sono controllabili ma possono costruire vincoli stretti e affettuosi, legami silenziosi ma profondi che possono rappresentare, l’unico antidoto alla voglia matta di farla finita.</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sz="1600"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Occorrono, dunque, insieme a strategie di controllo da parte degli adulti, soprattutto più rapporti significativi di relazione considerando che il suicidio può avvenire nel momento in cui il ragazzo è riuscito a convincersi che le relazioni familiari, quelle armoniose e amicali, contano poco o nulla. Le vittime si trovano spesso ad affrontare situazioni in cui la vergogna e l’umiliazione si uniscono al senso di abbandono dato dalla mancanza di appoggio e sostegno da parte di coloro che dovrebbero essere più vicini: il peso emotivo può essere un fattore di rischio.    </a:t>
            </a:r>
            <a:endParaRPr lang="it-IT" altLang="it-IT" sz="1600" dirty="0">
              <a:solidFill>
                <a:prstClr val="black"/>
              </a:solidFill>
            </a:endParaRPr>
          </a:p>
        </p:txBody>
      </p:sp>
      <p:sp>
        <p:nvSpPr>
          <p:cNvPr id="3" name="Rettangolo 2"/>
          <p:cNvSpPr/>
          <p:nvPr/>
        </p:nvSpPr>
        <p:spPr>
          <a:xfrm>
            <a:off x="539552" y="1063128"/>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7143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395536"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Prof.ssa A. M. </a:t>
            </a:r>
            <a:r>
              <a:rPr kumimoji="0" lang="it-IT" altLang="it-IT" sz="1200" b="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Lifonso</a:t>
            </a: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428810"/>
            <a:ext cx="808883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Citiamo ancora l’esempio di bullismo elettronico nella forma di immagini che diffamano e umiliano la vittima raccontate dai ragazzi delle scuole secondarie intervistati nel corso del Progetto Europeo (DAPHNE II, 2007 - 2009) coordinato dall’Italia (</a:t>
            </a:r>
            <a:r>
              <a:rPr kumimoji="0" lang="it-IT" altLang="it-IT" i="0" strike="noStrike" kern="1200" cap="none" spc="0" normalizeH="0" baseline="0" noProof="0" dirty="0" err="1">
                <a:ln>
                  <a:noFill/>
                </a:ln>
                <a:solidFill>
                  <a:prstClr val="black"/>
                </a:solidFill>
                <a:effectLst/>
                <a:uLnTx/>
                <a:uFillTx/>
                <a:latin typeface="Arial" panose="020B0604020202020204" pitchFamily="34" charset="0"/>
                <a:ea typeface="+mn-ea"/>
                <a:cs typeface="+mn-cs"/>
              </a:rPr>
              <a:t>Genta</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et al., 2009) sui diversi tipi di bullismo, tra cui il bullismo elettronico a sfondo sessuale.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Un gruppo di ragazze ha raccontato una vicenda vissuta da una loro compagna di classe da cui emerge un profondo senso di vergogna di fronte ad una diffamazione attraverso immagini a sfondo sessuale diffuse via </a:t>
            </a:r>
            <a:r>
              <a:rPr kumimoji="0" lang="it-IT" altLang="it-IT" i="1" strike="noStrike" kern="1200" cap="none" spc="0" normalizeH="0" baseline="0" noProof="0" dirty="0">
                <a:ln>
                  <a:noFill/>
                </a:ln>
                <a:solidFill>
                  <a:prstClr val="black"/>
                </a:solidFill>
                <a:effectLst/>
                <a:uLnTx/>
                <a:uFillTx/>
                <a:latin typeface="Arial" panose="020B0604020202020204" pitchFamily="34" charset="0"/>
                <a:ea typeface="+mn-ea"/>
                <a:cs typeface="+mn-cs"/>
              </a:rPr>
              <a:t>internet</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Le ragazze raccontano che un ragazzo della scuola aveva scaricato un video «indecente» da </a:t>
            </a:r>
            <a:r>
              <a:rPr kumimoji="0" lang="it-IT" altLang="it-IT" i="1" strike="noStrike" kern="1200" cap="none" spc="0" normalizeH="0" baseline="0" noProof="0" dirty="0">
                <a:ln>
                  <a:noFill/>
                </a:ln>
                <a:solidFill>
                  <a:prstClr val="black"/>
                </a:solidFill>
                <a:effectLst/>
                <a:uLnTx/>
                <a:uFillTx/>
                <a:latin typeface="Arial" panose="020B0604020202020204" pitchFamily="34" charset="0"/>
                <a:ea typeface="+mn-ea"/>
                <a:cs typeface="+mn-cs"/>
              </a:rPr>
              <a:t>internet</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mettendo in giro la voce che la loro compagna era la protagonista anche se questo non era vero: la vittima aveva paura di andare a scuola perché si sentiva derisa e umiliata.</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Alla fine aveva trovato il coraggio, dopo molte sofferenze, di parlarne con il preside, con i genitori e di denunciare chi la perseguitava. </a:t>
            </a:r>
            <a:endParaRPr lang="it-IT" altLang="it-IT" dirty="0">
              <a:solidFill>
                <a:prstClr val="black"/>
              </a:solidFill>
            </a:endParaRPr>
          </a:p>
        </p:txBody>
      </p:sp>
      <p:sp>
        <p:nvSpPr>
          <p:cNvPr id="3" name="Rettangolo 2"/>
          <p:cNvSpPr/>
          <p:nvPr/>
        </p:nvSpPr>
        <p:spPr>
          <a:xfrm>
            <a:off x="515616" y="1028700"/>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861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395536"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Prof.ssa A. M. </a:t>
            </a:r>
            <a:r>
              <a:rPr kumimoji="0" lang="it-IT" altLang="it-IT" sz="1200" b="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Lifonso</a:t>
            </a: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630422"/>
            <a:ext cx="808883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Durante la discussione nel gruppo delle compagne di classe emerge il fatto che la vittima, all’inizio, non veniva creduta nemmeno dalla sua migliore amica che pensava lei fosse la protagonista del video e non voleva più frequentarla.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La solidarietà delle compagne nei confronti della vittima si fonda sul fatto che i video porno sono stati falsamente attribuiti a lei e non sul fatto che la compagna di classe sia stata pubblicamente diffamata. Le stesse studentesse nel corso della intervista dicono che la minaccia della diffamazione viene spesso utilizzata come arma di ricatto per mantenere un rapporto di coppia che si sia interrotto o sia in crisi.</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Le autrici (Bernardini e </a:t>
            </a:r>
            <a:r>
              <a:rPr kumimoji="0" lang="it-IT" altLang="it-IT" i="0" strike="noStrike" kern="1200" cap="none" spc="0" normalizeH="0" baseline="0" noProof="0" dirty="0" err="1">
                <a:ln>
                  <a:noFill/>
                </a:ln>
                <a:solidFill>
                  <a:prstClr val="black"/>
                </a:solidFill>
                <a:effectLst/>
                <a:uLnTx/>
                <a:uFillTx/>
                <a:latin typeface="Arial" panose="020B0604020202020204" pitchFamily="34" charset="0"/>
                <a:ea typeface="+mn-ea"/>
                <a:cs typeface="+mn-cs"/>
              </a:rPr>
              <a:t>Buccoliero</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2009) commentano come, durante il racconto, le ragazze intervistate manifestassero una condanna morale nei confronti di una ragazza adolescente che compia </a:t>
            </a:r>
            <a:r>
              <a:rPr kumimoji="0" lang="it-IT" altLang="it-IT" i="0"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atti </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sessuali con un partner e addirittura li videoregistri.     </a:t>
            </a:r>
            <a:endParaRPr lang="it-IT" altLang="it-IT" dirty="0">
              <a:solidFill>
                <a:prstClr val="black"/>
              </a:solidFill>
            </a:endParaRPr>
          </a:p>
        </p:txBody>
      </p:sp>
      <p:sp>
        <p:nvSpPr>
          <p:cNvPr id="3" name="Rettangolo 2"/>
          <p:cNvSpPr/>
          <p:nvPr/>
        </p:nvSpPr>
        <p:spPr>
          <a:xfrm>
            <a:off x="515616" y="1028700"/>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314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395536"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Prof.ssa A. M. </a:t>
            </a:r>
            <a:r>
              <a:rPr kumimoji="0" lang="it-IT" altLang="it-IT" sz="1200" b="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Lifonso</a:t>
            </a: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630422"/>
            <a:ext cx="808883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Questi atti venivano stigmatizzati e messi in primo piano rispetto agli atti di diffamazione fatti da coloro che diffondono video «indecenti» senza permesso per umiliare la vittima: in questo modo gli atti di bullismo elettronico possono essere non riconosciuti e sottostimati per quanto riguarda il diritto di venire rispettati nella propria integrità e dignità di persona.</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dirty="0">
                <a:solidFill>
                  <a:prstClr val="black"/>
                </a:solidFill>
              </a:rPr>
              <a:t>Necessario, dunque, informare giovani e adulti sui possibili rischi nell’uso quotidiano della rete garantendone un uso corretto, convinti ce la comunicazione elettronica rappresentino oggi e in futuro un’opportunità positiva nel nostro mondo relazionale.</a:t>
            </a:r>
          </a:p>
        </p:txBody>
      </p:sp>
      <p:sp>
        <p:nvSpPr>
          <p:cNvPr id="3" name="Rettangolo 2"/>
          <p:cNvSpPr/>
          <p:nvPr/>
        </p:nvSpPr>
        <p:spPr>
          <a:xfrm>
            <a:off x="515616" y="1028700"/>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6229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395536"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Prof.ssa A. M. </a:t>
            </a:r>
            <a:r>
              <a:rPr kumimoji="0" lang="it-IT" altLang="it-IT" sz="1200" b="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Lifonso</a:t>
            </a: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67813" y="1628800"/>
            <a:ext cx="808883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sz="1600"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Esiste un problema di </a:t>
            </a:r>
            <a:r>
              <a:rPr kumimoji="0" lang="it-IT" altLang="it-IT" sz="1600" i="0"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rapporti </a:t>
            </a: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tra genitori, figli e l’uso di internet da parte dei figli; la letteratura ha messo in evidenza sia la difficoltà dei giovani ad esprimersi ai genitori (il muro di silenzio che circonda le vittime) e il loro desiderio di autonomia, sia le preoccupazioni dei genitori riguardo all’uso che i figli fanno della rete.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sz="1600"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Gli adulti rimproverano ai più giovani di essere sempre «attaccati» a telefonini e computer. Spesso questo diventa un terreno di scontro in cui l’autorità e il desiderio di controllo dei genitori si scontra con la maggiore competenza tecnologica e il desiderio di autonomia dei giovani.</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sz="1600"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Le ricerche internazionali sulle modalità di controllo dei genitori in relazione all’uso costante della rete da parte dei figli introduce una differenziazione tra controllo del comportamento e controllo psicologico. Il primo si riferisce alle regole e alle restrizioni che i genitori pongono ai figli adolescenti; il secondo riguarda ciò che i genitori fanno per ridurre sensi di colpa, o il loro ritiro di affetto e approvazione e l’affermazione della loro autorità sui comportamenti dei figli. </a:t>
            </a:r>
            <a:endParaRPr lang="it-IT" altLang="it-IT" sz="1600" dirty="0">
              <a:solidFill>
                <a:prstClr val="black"/>
              </a:solidFill>
            </a:endParaRPr>
          </a:p>
        </p:txBody>
      </p:sp>
      <p:sp>
        <p:nvSpPr>
          <p:cNvPr id="3" name="Rettangolo 2"/>
          <p:cNvSpPr/>
          <p:nvPr/>
        </p:nvSpPr>
        <p:spPr>
          <a:xfrm>
            <a:off x="452498" y="1060217"/>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Genitori, interventi a scuola e</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2976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395536"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Prof.ssa A. M. </a:t>
            </a:r>
            <a:r>
              <a:rPr kumimoji="0" lang="it-IT" altLang="it-IT" sz="1200" b="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Lifonso</a:t>
            </a: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83449" y="1484784"/>
            <a:ext cx="8088832"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Si pensa che il controllo genitoriale di primo tipo sia di vantaggio agli adolescenti e diminuisca la probabilità di fatto  che essi compiano condotte devianti mentre il controllo di secondo tipo possa compromettere la loro autonomia e competenza e generi stress e ansia.</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sz="1600"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Secondo gli autori i genitori dovrebbero esercitare un controllo basato sul porre regole di comportamento ai figli, ma le restrizioni non dovrebbero essere eccessive in modo da non causare effetti secondari negativi nei loro vissuti; inoltre il controllo dei comportamenti in rete dovrebbe essere accompagnato da un calore affettivo e da una partecipazione emotiva che non generi sensi di colpa e di abbandono nei giovani internauti.</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sz="1600"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non è solo a scuola ma è svincolato da limiti di situazione e di tempo, ciò impedisce alla vittima di sottrarsi alle aggressioni. Poiché avviene anche a casa è necessario accrescere la conoscenza che i genitori hanno sui comportamenti dei figli in rete, un fattore di protezione nel rapporto dei genitori con </a:t>
            </a:r>
            <a:r>
              <a:rPr kumimoji="0" lang="it-IT" altLang="it-IT" sz="1600" i="1" strike="noStrike" kern="1200" cap="none" spc="0" normalizeH="0" baseline="0" noProof="0" dirty="0">
                <a:ln>
                  <a:noFill/>
                </a:ln>
                <a:solidFill>
                  <a:prstClr val="black"/>
                </a:solidFill>
                <a:effectLst/>
                <a:uLnTx/>
                <a:uFillTx/>
                <a:latin typeface="Arial" panose="020B0604020202020204" pitchFamily="34" charset="0"/>
                <a:ea typeface="+mn-ea"/>
                <a:cs typeface="+mn-cs"/>
              </a:rPr>
              <a:t>internet</a:t>
            </a: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 è il porre regole chiare da parte dei genitori, ma anche la qualità nella comunicazione genitori-figli nella vita familiare </a:t>
            </a:r>
            <a:r>
              <a:rPr kumimoji="0" lang="it-IT" altLang="it-IT" sz="1600" i="0"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offine</a:t>
            </a:r>
            <a:r>
              <a:rPr kumimoji="0" lang="it-IT" altLang="it-IT" sz="1600" i="0"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lang="it-IT" altLang="it-IT" sz="1600" dirty="0">
              <a:solidFill>
                <a:prstClr val="black"/>
              </a:solidFill>
            </a:endParaRPr>
          </a:p>
        </p:txBody>
      </p:sp>
      <p:sp>
        <p:nvSpPr>
          <p:cNvPr id="3" name="Rettangolo 2"/>
          <p:cNvSpPr/>
          <p:nvPr/>
        </p:nvSpPr>
        <p:spPr>
          <a:xfrm>
            <a:off x="483449" y="1028700"/>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Genitori, interventi a scuola e</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9946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395536"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Prof.ssa A. M. </a:t>
            </a:r>
            <a:r>
              <a:rPr kumimoji="0" lang="it-IT" altLang="it-IT" sz="1200" b="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Lifonso</a:t>
            </a: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83449" y="1582340"/>
            <a:ext cx="808883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Le relazioni </a:t>
            </a:r>
            <a:r>
              <a:rPr kumimoji="0" lang="it-IT" altLang="it-IT" i="0" strike="noStrike" kern="1200" cap="none" spc="0" normalizeH="0" baseline="0" noProof="0" dirty="0" err="1">
                <a:ln>
                  <a:noFill/>
                </a:ln>
                <a:solidFill>
                  <a:prstClr val="black"/>
                </a:solidFill>
                <a:effectLst/>
                <a:uLnTx/>
                <a:uFillTx/>
                <a:latin typeface="Arial" panose="020B0604020202020204" pitchFamily="34" charset="0"/>
                <a:ea typeface="+mn-ea"/>
                <a:cs typeface="+mn-cs"/>
              </a:rPr>
              <a:t>interfamiliari</a:t>
            </a:r>
            <a:r>
              <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rPr>
              <a:t> povere tra genitori e figli adolescenti possono generare il rischio di assumere il ruolo di vittima nel cyberbullismo.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dirty="0">
                <a:solidFill>
                  <a:prstClr val="black"/>
                </a:solidFill>
              </a:rPr>
              <a:t>In uno studio condotto su adolescenti italiani si è evidenziato come il livello di autostima e la solitudine percepite dagli adolescenti all’interno della famiglia possono costituire un rischio nel diventare vittime del cyberbullismo, quindi un buon rapporto educativo tra genitori e figli costituisce un fattore protettivo.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dirty="0">
                <a:solidFill>
                  <a:prstClr val="black"/>
                </a:solidFill>
              </a:rPr>
              <a:t>Una ricerca fatta sulla conoscenza da parte dei genitori su cosa i preadolescenti e adolescenti italiani facciano quando navigano su internet dimostra che i genitori conoscano poco quello che fanno i loro figli quando navigano in </a:t>
            </a:r>
            <a:r>
              <a:rPr lang="it-IT" altLang="it-IT" i="1" dirty="0">
                <a:solidFill>
                  <a:prstClr val="black"/>
                </a:solidFill>
              </a:rPr>
              <a:t>internet</a:t>
            </a:r>
            <a:r>
              <a:rPr lang="it-IT" altLang="it-IT" dirty="0">
                <a:solidFill>
                  <a:prstClr val="black"/>
                </a:solidFill>
              </a:rPr>
              <a:t>. </a:t>
            </a:r>
          </a:p>
        </p:txBody>
      </p:sp>
      <p:sp>
        <p:nvSpPr>
          <p:cNvPr id="3" name="Rettangolo 2"/>
          <p:cNvSpPr/>
          <p:nvPr/>
        </p:nvSpPr>
        <p:spPr>
          <a:xfrm>
            <a:off x="483449" y="1105465"/>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Genitori, interventi a scuola e</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5698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395536"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Prof.ssa A. M. </a:t>
            </a:r>
            <a:r>
              <a:rPr kumimoji="0" lang="it-IT" altLang="it-IT" sz="1200" b="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Lifonso</a:t>
            </a: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83449" y="1719698"/>
            <a:ext cx="808883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b="1" i="1" strike="noStrike" kern="1200" cap="none" spc="0" normalizeH="0" baseline="0" noProof="0" dirty="0">
                <a:ln>
                  <a:noFill/>
                </a:ln>
                <a:solidFill>
                  <a:prstClr val="black"/>
                </a:solidFill>
                <a:effectLst/>
                <a:uLnTx/>
                <a:uFillTx/>
                <a:latin typeface="Arial" panose="020B0604020202020204" pitchFamily="34" charset="0"/>
                <a:ea typeface="+mn-ea"/>
                <a:cs typeface="+mn-cs"/>
              </a:rPr>
              <a:t>I comportamenti problematici dei genitori e il cyberbullismo dei figli</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altLang="it-IT" i="0"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dirty="0">
                <a:solidFill>
                  <a:prstClr val="black"/>
                </a:solidFill>
              </a:rPr>
              <a:t>Insieme alle strategie educative adeguate messe in atto dai genitori i dati ci parlano anche di una loro distrazione riguardo alle condotte dei figli internauti e di comportamenti genitoriali negativi e inadeguati (la madre che opera un tipo di «spionaggio elettronico» e la madre che si affida ad una «gogna mediatica»).</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dirty="0">
                <a:solidFill>
                  <a:prstClr val="black"/>
                </a:solidFill>
              </a:rPr>
              <a:t>Il primo esempio tragico culmina con il suicidio di una tredicenne. L’essere vittime del cyberbullismo è un fattore di rischio importante ma non esclusivo nel portare un giovane a questa fine tragica. Alcune caratteristiche individuali quali la timidezza, una difficoltà nelle relazioni familiari, scarsa autostima, problemi di rendimento scolastico sono tutti fattori di rischio che aggravano le pressioni subite.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dirty="0">
                <a:solidFill>
                  <a:prstClr val="black"/>
                </a:solidFill>
              </a:rPr>
              <a:t>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p:txBody>
      </p:sp>
      <p:sp>
        <p:nvSpPr>
          <p:cNvPr id="3" name="Rettangolo 2"/>
          <p:cNvSpPr/>
          <p:nvPr/>
        </p:nvSpPr>
        <p:spPr>
          <a:xfrm>
            <a:off x="483449" y="1105465"/>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Genitori, interventi a scuola e</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1555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395536"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Prof.ssa A. M. </a:t>
            </a:r>
            <a:r>
              <a:rPr kumimoji="0" lang="it-IT" altLang="it-IT" sz="1200" b="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Lifonso</a:t>
            </a: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83449" y="1719698"/>
            <a:ext cx="808883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sz="1600" dirty="0">
                <a:solidFill>
                  <a:prstClr val="black"/>
                </a:solidFill>
              </a:rPr>
              <a:t>Sicuramente un ulteriore fattore di rischio è rappresentato dal comportamento inadeguato degli adulti, tende ad accrescere le difficoltà di un </a:t>
            </a:r>
            <a:r>
              <a:rPr lang="it-IT" altLang="it-IT" sz="1600" dirty="0" err="1">
                <a:solidFill>
                  <a:prstClr val="black"/>
                </a:solidFill>
              </a:rPr>
              <a:t>pre</a:t>
            </a:r>
            <a:r>
              <a:rPr lang="it-IT" altLang="it-IT" sz="1600" dirty="0">
                <a:solidFill>
                  <a:prstClr val="black"/>
                </a:solidFill>
              </a:rPr>
              <a:t>-adolescente/adolescente.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sz="1600"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sz="1600" dirty="0">
                <a:solidFill>
                  <a:prstClr val="black"/>
                </a:solidFill>
              </a:rPr>
              <a:t>Il caso di Megan (una studentessa di 13 anni) che si è suicidata nel 2006. La mamma di una sua compagna di scuola esercitava nei suoi confronti un tipo di «spionaggio» elettronico a favore della figlia compagna di classe della vittima Megan.</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sz="1600"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sz="1600" dirty="0">
                <a:solidFill>
                  <a:prstClr val="black"/>
                </a:solidFill>
              </a:rPr>
              <a:t>La vicenda inizia quando Megan stabilisce un contatto in rete con un ragazzo sconosciuto: per oltre un mese sono proseguiti i loro contatti su internet senza che i due ragazzi si incontrassero, il ragazzo affermava di studiare in casa e di non avere telefono.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sz="1600"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sz="1600" dirty="0">
                <a:solidFill>
                  <a:prstClr val="black"/>
                </a:solidFill>
              </a:rPr>
              <a:t>Dopo un mese di contatti il ragazzo aveva inviato a Megan un messaggio in cui diceva che non desiderava né sentirla né incontrarla dopo che gli avevano riferito che era brutta fisicamente. Poco dopo la ricezione di questo messaggio la madre di Megan aveva trovato sua figlia impiccata nella sua camera.  </a:t>
            </a: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sz="1600" dirty="0">
                <a:solidFill>
                  <a:prstClr val="black"/>
                </a:solidFill>
              </a:rPr>
              <a:t>  </a:t>
            </a:r>
            <a:endParaRPr lang="it-IT" altLang="it-IT" dirty="0">
              <a:solidFill>
                <a:prstClr val="black"/>
              </a:solidFill>
            </a:endParaRPr>
          </a:p>
        </p:txBody>
      </p:sp>
      <p:sp>
        <p:nvSpPr>
          <p:cNvPr id="3" name="Rettangolo 2"/>
          <p:cNvSpPr/>
          <p:nvPr/>
        </p:nvSpPr>
        <p:spPr>
          <a:xfrm>
            <a:off x="483449" y="1105465"/>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Genitori, interventi a scuola e</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4202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3</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515616" y="1514911"/>
            <a:ext cx="808883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t-IT" dirty="0"/>
              <a:t>Per esempio nella società giapponese alcuni adolescenti vengono definiti i «</a:t>
            </a:r>
            <a:r>
              <a:rPr lang="it-IT" i="1" dirty="0"/>
              <a:t>murati vivi» (chiamati </a:t>
            </a:r>
            <a:r>
              <a:rPr lang="it-IT" i="1" dirty="0" err="1"/>
              <a:t>hikikomori</a:t>
            </a:r>
            <a:r>
              <a:rPr lang="it-IT" i="1" dirty="0"/>
              <a:t>) </a:t>
            </a:r>
            <a:r>
              <a:rPr lang="it-IT" dirty="0"/>
              <a:t>perché scelgono di ritirarsi dal mondo esterno vivendo nel chiuso della loro stanza le loro passioni, costituiti da videogiochi, manga e computer. Ci si può chiedere però se il ritiro dal mondo non sia piuttosto «effetto» di un forte disagio e della vita offline.</a:t>
            </a:r>
          </a:p>
          <a:p>
            <a:pPr algn="just"/>
            <a:endParaRPr lang="it-IT" dirty="0"/>
          </a:p>
          <a:p>
            <a:pPr algn="just"/>
            <a:r>
              <a:rPr lang="it-IT" dirty="0"/>
              <a:t>Un indagine del novembre 2016 nella città di Bologna ha evidenziato un incremento del fenomeno del ritiro sociale dalla vita offline, soprattutto tra i maschi dai 14 ai 18 anni. Spesso questa scelta da parte dei giovani avviene dopo una bocciatura o per le relazioni difficili con i compagni o in un contesto scolastico problematico.</a:t>
            </a:r>
          </a:p>
          <a:p>
            <a:pPr algn="just"/>
            <a:endParaRPr lang="it-IT" dirty="0"/>
          </a:p>
          <a:p>
            <a:pPr algn="just"/>
            <a:r>
              <a:rPr lang="it-IT" dirty="0"/>
              <a:t>La dipendenza da internet non è la «causa» principale ma un fenomeno collaterale e quando l’uso di internet si sostituisce ad una vita di relazione con i coetanei può portare a gravi forme patologiche.</a:t>
            </a:r>
          </a:p>
        </p:txBody>
      </p:sp>
      <p:sp>
        <p:nvSpPr>
          <p:cNvPr id="3" name="Rettangolo 2"/>
          <p:cNvSpPr/>
          <p:nvPr/>
        </p:nvSpPr>
        <p:spPr>
          <a:xfrm>
            <a:off x="515616" y="1028700"/>
            <a:ext cx="6720680" cy="400110"/>
          </a:xfrm>
          <a:prstGeom prst="rect">
            <a:avLst/>
          </a:prstGeom>
        </p:spPr>
        <p:txBody>
          <a:bodyPr wrap="square">
            <a:spAutoFit/>
          </a:bodyPr>
          <a:lstStyle/>
          <a:p>
            <a:r>
              <a:rPr lang="it-IT" b="1" dirty="0"/>
              <a:t>5. </a:t>
            </a:r>
            <a:r>
              <a:rPr lang="it-IT" sz="2000" b="1" dirty="0"/>
              <a:t>Il cyberbullismo </a:t>
            </a:r>
            <a:endParaRPr lang="it-IT" sz="2000" dirty="0"/>
          </a:p>
        </p:txBody>
      </p:sp>
    </p:spTree>
    <p:extLst>
      <p:ext uri="{BB962C8B-B14F-4D97-AF65-F5344CB8AC3E}">
        <p14:creationId xmlns:p14="http://schemas.microsoft.com/office/powerpoint/2010/main" val="1325245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395536"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Prof.ssa A. M. </a:t>
            </a:r>
            <a:r>
              <a:rPr kumimoji="0" lang="it-IT" altLang="it-IT" sz="1200" b="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Lifonso</a:t>
            </a: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83449" y="1719698"/>
            <a:ext cx="8088832"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dirty="0">
                <a:solidFill>
                  <a:prstClr val="black"/>
                </a:solidFill>
              </a:rPr>
              <a:t>Qualche tempo dopo il suicidio della figlia, la famiglia di Megan aveva scoperto che il ragazzo con cui la figlia aveva chattato in rete non era mai esistito nella </a:t>
            </a:r>
            <a:r>
              <a:rPr lang="it-IT" altLang="it-IT">
                <a:solidFill>
                  <a:prstClr val="black"/>
                </a:solidFill>
              </a:rPr>
              <a:t>vita </a:t>
            </a:r>
            <a:r>
              <a:rPr lang="it-IT" altLang="it-IT" smtClean="0">
                <a:solidFill>
                  <a:prstClr val="black"/>
                </a:solidFill>
              </a:rPr>
              <a:t>reale, </a:t>
            </a:r>
            <a:r>
              <a:rPr lang="it-IT" altLang="it-IT" dirty="0">
                <a:solidFill>
                  <a:prstClr val="black"/>
                </a:solidFill>
              </a:rPr>
              <a:t>offline, ma che il suo profilo era stato costruito dalla madre di una sua compagna di scuola che voleva «sapere» e controllare che cosa Megan dicesse di sua figlia.</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dirty="0">
                <a:solidFill>
                  <a:prstClr val="black"/>
                </a:solidFill>
              </a:rPr>
              <a:t>Se alcuni adulti ritengono di controllare le comunicazioni online dei ragazzi attraverso false generalità elettroniche, nel secondo esempio la madre di una </a:t>
            </a:r>
            <a:r>
              <a:rPr lang="it-IT" altLang="it-IT" dirty="0" err="1">
                <a:solidFill>
                  <a:prstClr val="black"/>
                </a:solidFill>
              </a:rPr>
              <a:t>cyberbulla</a:t>
            </a:r>
            <a:r>
              <a:rPr lang="it-IT" altLang="it-IT" dirty="0">
                <a:solidFill>
                  <a:prstClr val="black"/>
                </a:solidFill>
              </a:rPr>
              <a:t> si è assunto il ruolo di castigatrice delle condotte non etiche della figlia attraverso un tipo di «gogna mediatica». Questa strategia «educativa» di una madre statunitense nei confronti della figlia </a:t>
            </a:r>
            <a:r>
              <a:rPr lang="it-IT" altLang="it-IT" dirty="0" err="1">
                <a:solidFill>
                  <a:prstClr val="black"/>
                </a:solidFill>
              </a:rPr>
              <a:t>cyberbulla</a:t>
            </a:r>
            <a:r>
              <a:rPr lang="it-IT" altLang="it-IT" dirty="0">
                <a:solidFill>
                  <a:prstClr val="black"/>
                </a:solidFill>
              </a:rPr>
              <a:t> è stata molto discussa sulla rete globale.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sz="1600"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sz="1600" dirty="0">
                <a:solidFill>
                  <a:prstClr val="black"/>
                </a:solidFill>
              </a:rPr>
              <a:t>  </a:t>
            </a:r>
            <a:endParaRPr lang="it-IT" altLang="it-IT" dirty="0">
              <a:solidFill>
                <a:prstClr val="black"/>
              </a:solidFill>
            </a:endParaRPr>
          </a:p>
        </p:txBody>
      </p:sp>
      <p:sp>
        <p:nvSpPr>
          <p:cNvPr id="3" name="Rettangolo 2"/>
          <p:cNvSpPr/>
          <p:nvPr/>
        </p:nvSpPr>
        <p:spPr>
          <a:xfrm>
            <a:off x="483449" y="1105465"/>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Genitori, interventi a scuola e</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6391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395536"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Prof.ssa A. M. </a:t>
            </a:r>
            <a:r>
              <a:rPr kumimoji="0" lang="it-IT" altLang="it-IT" sz="1200" b="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Lifonso</a:t>
            </a:r>
            <a:r>
              <a:rPr kumimoji="0" lang="it-IT" altLang="it-IT" sz="12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83449" y="1719698"/>
            <a:ext cx="8088832"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dirty="0">
                <a:solidFill>
                  <a:prstClr val="black"/>
                </a:solidFill>
              </a:rPr>
              <a:t>Nel gennaio 2014 una madre ha pubblicato su </a:t>
            </a:r>
            <a:r>
              <a:rPr lang="it-IT" altLang="it-IT" i="1" dirty="0" err="1" smtClean="0">
                <a:solidFill>
                  <a:prstClr val="black"/>
                </a:solidFill>
              </a:rPr>
              <a:t>Facebok</a:t>
            </a:r>
            <a:r>
              <a:rPr lang="it-IT" altLang="it-IT" dirty="0" smtClean="0">
                <a:solidFill>
                  <a:prstClr val="black"/>
                </a:solidFill>
              </a:rPr>
              <a:t> </a:t>
            </a:r>
            <a:r>
              <a:rPr lang="it-IT" altLang="it-IT" dirty="0">
                <a:solidFill>
                  <a:prstClr val="black"/>
                </a:solidFill>
              </a:rPr>
              <a:t>la fotografia di sua figlia mentre reggeva un cartello di scuse che la madre stessa le aveva fatto scrivere per aver commesso atti di cyberbullismo. In più la figlia metteva in vendita il suo iPad per poter dare il ricavato della vendita ad una associazione che si occupava della prevenzione di atti di bullismo.</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dirty="0">
                <a:solidFill>
                  <a:prstClr val="black"/>
                </a:solidFill>
              </a:rPr>
              <a:t>Nel cartello la ragazza si proclamava intelligente ma di aver preso delle decisioni sbagliate praticando il cyberbullismo sui social network.</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dirty="0">
                <a:solidFill>
                  <a:prstClr val="black"/>
                </a:solidFill>
              </a:rPr>
              <a:t>Pochi secondi (347.000 mi piace) dopo la sua apparizione in rete tantissime condivisioni ma anche genitori che non hanno approvato l’esposizione della figlia in internet.</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dirty="0">
                <a:solidFill>
                  <a:prstClr val="black"/>
                </a:solidFill>
              </a:rPr>
              <a:t>La madre ha spiegato che sua figlia aveva già avuto, in passato, altre punizioni per il suo comportamento, come per esempio svolgere lavori manuali, ma non era servito.     </a:t>
            </a:r>
            <a:endParaRPr lang="it-IT" altLang="it-IT" sz="1600"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it-IT" altLang="it-IT" sz="1600" dirty="0">
                <a:solidFill>
                  <a:prstClr val="black"/>
                </a:solidFill>
              </a:rPr>
              <a:t>   </a:t>
            </a:r>
            <a:endParaRPr lang="it-IT" altLang="it-IT" dirty="0">
              <a:solidFill>
                <a:prstClr val="black"/>
              </a:solidFill>
            </a:endParaRPr>
          </a:p>
        </p:txBody>
      </p:sp>
      <p:sp>
        <p:nvSpPr>
          <p:cNvPr id="3" name="Rettangolo 2"/>
          <p:cNvSpPr/>
          <p:nvPr/>
        </p:nvSpPr>
        <p:spPr>
          <a:xfrm>
            <a:off x="483449" y="1105465"/>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 Genitori, interventi a scuola e</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5510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32</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755576" y="1367214"/>
            <a:ext cx="8088832"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b="1" dirty="0">
              <a:solidFill>
                <a:srgbClr val="C00000"/>
              </a:solidFill>
            </a:endParaRPr>
          </a:p>
          <a:p>
            <a:r>
              <a:rPr lang="it-IT" sz="2000" b="1" i="1" dirty="0">
                <a:solidFill>
                  <a:srgbClr val="C00000"/>
                </a:solidFill>
                <a:effectLst>
                  <a:outerShdw blurRad="38100" dist="38100" dir="2700000" algn="tl">
                    <a:srgbClr val="000000">
                      <a:alpha val="43137"/>
                    </a:srgbClr>
                  </a:outerShdw>
                </a:effectLst>
              </a:rPr>
              <a:t>Come e perché si manifesta </a:t>
            </a:r>
          </a:p>
          <a:p>
            <a:endParaRPr lang="it-IT" sz="2000" dirty="0"/>
          </a:p>
          <a:p>
            <a:r>
              <a:rPr lang="it-IT" altLang="it-IT" sz="2000" dirty="0"/>
              <a:t>Caratteristiche del cyberbullismo: </a:t>
            </a:r>
          </a:p>
          <a:p>
            <a:endParaRPr lang="it-IT" altLang="it-IT" sz="2000" dirty="0"/>
          </a:p>
          <a:p>
            <a:pPr marL="285750" indent="-285750">
              <a:lnSpc>
                <a:spcPct val="200000"/>
              </a:lnSpc>
              <a:buFont typeface="Wingdings" panose="05000000000000000000" pitchFamily="2" charset="2"/>
              <a:buChar char="Ø"/>
            </a:pPr>
            <a:r>
              <a:rPr lang="it-IT" sz="2000" dirty="0"/>
              <a:t> Anonimato virtuale</a:t>
            </a:r>
          </a:p>
          <a:p>
            <a:pPr marL="285750" indent="-285750">
              <a:lnSpc>
                <a:spcPct val="200000"/>
              </a:lnSpc>
              <a:buFont typeface="Wingdings" panose="05000000000000000000" pitchFamily="2" charset="2"/>
              <a:buChar char="Ø"/>
            </a:pPr>
            <a:r>
              <a:rPr lang="it-IT" sz="2000" dirty="0"/>
              <a:t> Assenza di relazioni faccia a faccia</a:t>
            </a:r>
          </a:p>
          <a:p>
            <a:pPr marL="285750" indent="-285750">
              <a:lnSpc>
                <a:spcPct val="200000"/>
              </a:lnSpc>
              <a:buFont typeface="Wingdings" panose="05000000000000000000" pitchFamily="2" charset="2"/>
              <a:buChar char="Ø"/>
            </a:pPr>
            <a:r>
              <a:rPr lang="it-IT" sz="2000" dirty="0"/>
              <a:t> Assenza di limiti di spazio e di tempo</a:t>
            </a:r>
          </a:p>
          <a:p>
            <a:pPr marL="285750" indent="-285750">
              <a:lnSpc>
                <a:spcPct val="200000"/>
              </a:lnSpc>
              <a:buFont typeface="Wingdings" panose="05000000000000000000" pitchFamily="2" charset="2"/>
              <a:buChar char="Ø"/>
            </a:pPr>
            <a:r>
              <a:rPr lang="it-IT" sz="2000" dirty="0"/>
              <a:t> Ripetitività o reiterazione dell’aggressione</a:t>
            </a:r>
          </a:p>
          <a:p>
            <a:pPr marL="285750" indent="-285750">
              <a:lnSpc>
                <a:spcPct val="200000"/>
              </a:lnSpc>
              <a:buFont typeface="Wingdings" panose="05000000000000000000" pitchFamily="2" charset="2"/>
              <a:buChar char="Ø"/>
            </a:pPr>
            <a:r>
              <a:rPr lang="it-IT" sz="2000" dirty="0"/>
              <a:t> Squilibrio di potere</a:t>
            </a:r>
            <a:endParaRPr lang="it-IT" altLang="it-IT" sz="2000" dirty="0"/>
          </a:p>
        </p:txBody>
      </p:sp>
      <p:sp>
        <p:nvSpPr>
          <p:cNvPr id="3" name="Rettangolo 2"/>
          <p:cNvSpPr/>
          <p:nvPr/>
        </p:nvSpPr>
        <p:spPr>
          <a:xfrm>
            <a:off x="515616" y="1028700"/>
            <a:ext cx="6720680" cy="400110"/>
          </a:xfrm>
          <a:prstGeom prst="rect">
            <a:avLst/>
          </a:prstGeom>
        </p:spPr>
        <p:txBody>
          <a:bodyPr wrap="square">
            <a:spAutoFit/>
          </a:bodyPr>
          <a:lstStyle/>
          <a:p>
            <a:r>
              <a:rPr lang="it-IT" b="1" dirty="0"/>
              <a:t>7. </a:t>
            </a:r>
            <a:r>
              <a:rPr lang="it-IT" sz="2000" b="1" dirty="0"/>
              <a:t>Il cyberbullismo </a:t>
            </a:r>
            <a:endParaRPr lang="it-IT" sz="2000" dirty="0"/>
          </a:p>
        </p:txBody>
      </p:sp>
    </p:spTree>
    <p:extLst>
      <p:ext uri="{BB962C8B-B14F-4D97-AF65-F5344CB8AC3E}">
        <p14:creationId xmlns:p14="http://schemas.microsoft.com/office/powerpoint/2010/main" val="3009392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33</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720840"/>
            <a:ext cx="808883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it-IT" b="1" dirty="0"/>
              <a:t>ANONIMATO</a:t>
            </a:r>
          </a:p>
          <a:p>
            <a:pPr>
              <a:lnSpc>
                <a:spcPct val="150000"/>
              </a:lnSpc>
            </a:pPr>
            <a:endParaRPr lang="it-IT" b="1" dirty="0"/>
          </a:p>
          <a:p>
            <a:pPr marL="285750" indent="-285750">
              <a:lnSpc>
                <a:spcPct val="150000"/>
              </a:lnSpc>
              <a:buFont typeface="Wingdings" panose="05000000000000000000" pitchFamily="2" charset="2"/>
              <a:buChar char="ü"/>
            </a:pPr>
            <a:r>
              <a:rPr lang="it-IT" sz="2000" dirty="0"/>
              <a:t> Crea una disparità di potere tra bullo e vittima</a:t>
            </a:r>
          </a:p>
          <a:p>
            <a:pPr marL="285750" indent="-285750">
              <a:lnSpc>
                <a:spcPct val="150000"/>
              </a:lnSpc>
              <a:buFont typeface="Wingdings" panose="05000000000000000000" pitchFamily="2" charset="2"/>
              <a:buChar char="ü"/>
            </a:pPr>
            <a:r>
              <a:rPr lang="it-IT" sz="2000" dirty="0"/>
              <a:t> Facilita l’espressione di opinioni impopolari e contrarie al sentire comune (disinibizione)</a:t>
            </a:r>
          </a:p>
          <a:p>
            <a:pPr marL="285750" indent="-285750">
              <a:lnSpc>
                <a:spcPct val="150000"/>
              </a:lnSpc>
              <a:buFont typeface="Wingdings" panose="05000000000000000000" pitchFamily="2" charset="2"/>
              <a:buChar char="ü"/>
            </a:pPr>
            <a:r>
              <a:rPr lang="it-IT" sz="2000" dirty="0"/>
              <a:t> Permette di sottrarsi alla legge e alle restrizioni previste dalla tutela dei diritti delle persone</a:t>
            </a:r>
          </a:p>
          <a:p>
            <a:pPr marL="285750" indent="-285750">
              <a:lnSpc>
                <a:spcPct val="150000"/>
              </a:lnSpc>
              <a:buFont typeface="Wingdings" panose="05000000000000000000" pitchFamily="2" charset="2"/>
              <a:buChar char="ü"/>
            </a:pPr>
            <a:r>
              <a:rPr lang="it-IT" sz="2000" dirty="0"/>
              <a:t> Riduce la capacità riflessiva sui propri valori comportamentali</a:t>
            </a:r>
            <a:endParaRPr lang="it-IT" altLang="it-IT" sz="2000" dirty="0"/>
          </a:p>
        </p:txBody>
      </p:sp>
      <p:sp>
        <p:nvSpPr>
          <p:cNvPr id="3" name="Rettangolo 2"/>
          <p:cNvSpPr/>
          <p:nvPr/>
        </p:nvSpPr>
        <p:spPr>
          <a:xfrm>
            <a:off x="515616" y="1028700"/>
            <a:ext cx="6720680" cy="400110"/>
          </a:xfrm>
          <a:prstGeom prst="rect">
            <a:avLst/>
          </a:prstGeom>
        </p:spPr>
        <p:txBody>
          <a:bodyPr wrap="square">
            <a:spAutoFit/>
          </a:bodyPr>
          <a:lstStyle/>
          <a:p>
            <a:r>
              <a:rPr lang="it-IT" b="1" dirty="0"/>
              <a:t>7. </a:t>
            </a:r>
            <a:r>
              <a:rPr lang="it-IT" sz="2000" b="1" dirty="0"/>
              <a:t>Il cyberbullismo </a:t>
            </a:r>
            <a:endParaRPr lang="it-IT" sz="2000" dirty="0"/>
          </a:p>
        </p:txBody>
      </p:sp>
    </p:spTree>
    <p:extLst>
      <p:ext uri="{BB962C8B-B14F-4D97-AF65-F5344CB8AC3E}">
        <p14:creationId xmlns:p14="http://schemas.microsoft.com/office/powerpoint/2010/main" val="2941294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34</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720840"/>
            <a:ext cx="808883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it-IT" b="1" dirty="0"/>
              <a:t>ASSENZA DI RELAZIONI FACCIA A FACCIA</a:t>
            </a:r>
          </a:p>
          <a:p>
            <a:pPr>
              <a:lnSpc>
                <a:spcPct val="150000"/>
              </a:lnSpc>
            </a:pPr>
            <a:endParaRPr lang="it-IT" b="1" dirty="0"/>
          </a:p>
          <a:p>
            <a:pPr algn="just"/>
            <a:r>
              <a:rPr lang="it-IT" dirty="0"/>
              <a:t>Annulla l’interazione sociale mediata dal contatto visivo, dal tono della voce, </a:t>
            </a:r>
            <a:r>
              <a:rPr lang="it-IT" dirty="0" err="1"/>
              <a:t>ecc</a:t>
            </a:r>
            <a:r>
              <a:rPr lang="it-IT" dirty="0"/>
              <a:t>… sfavorendo la percezione delle reazioni della vittima.</a:t>
            </a:r>
          </a:p>
          <a:p>
            <a:pPr algn="just"/>
            <a:endParaRPr lang="it-IT" dirty="0"/>
          </a:p>
          <a:p>
            <a:pPr algn="just"/>
            <a:r>
              <a:rPr lang="it-IT" dirty="0"/>
              <a:t>La depersonalizzazione implicita nell’uso delle nuove tecnologie e la distanza virtuale sono pericolose su 2 livelli:</a:t>
            </a:r>
          </a:p>
          <a:p>
            <a:pPr algn="just"/>
            <a:r>
              <a:rPr lang="it-IT" dirty="0"/>
              <a:t>1) incrementano il “disimpegno morale” (Bandura, 1996)</a:t>
            </a:r>
          </a:p>
          <a:p>
            <a:pPr algn="just"/>
            <a:r>
              <a:rPr lang="it-IT" dirty="0"/>
              <a:t>2) riducono/annullano la capacità empatica nelle relazioni</a:t>
            </a:r>
          </a:p>
          <a:p>
            <a:pPr algn="just"/>
            <a:endParaRPr lang="it-IT" dirty="0"/>
          </a:p>
          <a:p>
            <a:pPr algn="just"/>
            <a:r>
              <a:rPr lang="it-IT" dirty="0"/>
              <a:t>“</a:t>
            </a:r>
            <a:r>
              <a:rPr lang="it-IT" i="1" dirty="0"/>
              <a:t>Ciò che rende il cyberbullismo così pericoloso (…) è che ognuno può praticarlo senza bisogno di confrontarsi con la vittima. Non c’è bisogno di essere forti ma semplicemente equipaggiati di telefono cellulare o di computer e del desiderio di terrorizzare</a:t>
            </a:r>
            <a:r>
              <a:rPr lang="it-IT" dirty="0"/>
              <a:t>” (King, 2006).</a:t>
            </a:r>
            <a:endParaRPr lang="it-IT" altLang="it-IT" sz="2000" dirty="0"/>
          </a:p>
        </p:txBody>
      </p:sp>
      <p:sp>
        <p:nvSpPr>
          <p:cNvPr id="3" name="Rettangolo 2"/>
          <p:cNvSpPr/>
          <p:nvPr/>
        </p:nvSpPr>
        <p:spPr>
          <a:xfrm>
            <a:off x="515616" y="1028700"/>
            <a:ext cx="6720680" cy="400110"/>
          </a:xfrm>
          <a:prstGeom prst="rect">
            <a:avLst/>
          </a:prstGeom>
        </p:spPr>
        <p:txBody>
          <a:bodyPr wrap="square">
            <a:spAutoFit/>
          </a:bodyPr>
          <a:lstStyle/>
          <a:p>
            <a:r>
              <a:rPr lang="it-IT" b="1" dirty="0"/>
              <a:t>5. </a:t>
            </a:r>
            <a:r>
              <a:rPr lang="it-IT" sz="2000" b="1" dirty="0"/>
              <a:t>Il cyberbullismo </a:t>
            </a:r>
            <a:endParaRPr lang="it-IT" sz="2000" dirty="0"/>
          </a:p>
        </p:txBody>
      </p:sp>
    </p:spTree>
    <p:extLst>
      <p:ext uri="{BB962C8B-B14F-4D97-AF65-F5344CB8AC3E}">
        <p14:creationId xmlns:p14="http://schemas.microsoft.com/office/powerpoint/2010/main" val="1642624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35</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720840"/>
            <a:ext cx="808883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it-IT" b="1" dirty="0"/>
              <a:t>ASSENZA DI LIMITI DI SPAZIO E DI TEMPO</a:t>
            </a:r>
          </a:p>
          <a:p>
            <a:pPr>
              <a:lnSpc>
                <a:spcPct val="150000"/>
              </a:lnSpc>
            </a:pPr>
            <a:endParaRPr lang="it-IT" b="1" dirty="0"/>
          </a:p>
          <a:p>
            <a:pPr algn="just"/>
            <a:r>
              <a:rPr lang="it-IT" sz="2000" dirty="0"/>
              <a:t>Il cyberbullismo potenzialmente si consuma ovunque e in ogni istante.</a:t>
            </a:r>
          </a:p>
          <a:p>
            <a:pPr algn="just"/>
            <a:endParaRPr lang="it-IT" sz="2000" dirty="0"/>
          </a:p>
          <a:p>
            <a:pPr algn="just"/>
            <a:r>
              <a:rPr lang="it-IT" sz="2000" dirty="0"/>
              <a:t>Questo rende difficoltoso individuare luoghi e tempi in cui tali dinamiche relazionali avvengono, con la conseguenza che il fenomeno appare meno riconoscibile e di più difficile gestione.</a:t>
            </a:r>
            <a:endParaRPr lang="it-IT" sz="2000" b="1" dirty="0"/>
          </a:p>
        </p:txBody>
      </p:sp>
      <p:sp>
        <p:nvSpPr>
          <p:cNvPr id="3" name="Rettangolo 2"/>
          <p:cNvSpPr/>
          <p:nvPr/>
        </p:nvSpPr>
        <p:spPr>
          <a:xfrm>
            <a:off x="515616" y="1028700"/>
            <a:ext cx="6720680" cy="400110"/>
          </a:xfrm>
          <a:prstGeom prst="rect">
            <a:avLst/>
          </a:prstGeom>
        </p:spPr>
        <p:txBody>
          <a:bodyPr wrap="square">
            <a:spAutoFit/>
          </a:bodyPr>
          <a:lstStyle/>
          <a:p>
            <a:r>
              <a:rPr lang="it-IT" b="1" dirty="0"/>
              <a:t>7. </a:t>
            </a:r>
            <a:r>
              <a:rPr lang="it-IT" sz="2000" b="1" dirty="0"/>
              <a:t>Il cyberbullismo </a:t>
            </a:r>
            <a:endParaRPr lang="it-IT" sz="2000" dirty="0"/>
          </a:p>
        </p:txBody>
      </p:sp>
    </p:spTree>
    <p:extLst>
      <p:ext uri="{BB962C8B-B14F-4D97-AF65-F5344CB8AC3E}">
        <p14:creationId xmlns:p14="http://schemas.microsoft.com/office/powerpoint/2010/main" val="36607635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36</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720840"/>
            <a:ext cx="8088832"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it-IT" b="1" dirty="0"/>
              <a:t>RIPETITIVITA’ O REITERAZIONE DELL’AGGRESSIONE</a:t>
            </a:r>
          </a:p>
          <a:p>
            <a:endParaRPr lang="it-IT" dirty="0"/>
          </a:p>
          <a:p>
            <a:pPr algn="just"/>
            <a:r>
              <a:rPr lang="it-IT" dirty="0"/>
              <a:t>Un solo episodio, divulgato a migliaia di astanti (spettatori), ad esempio la pubblicazione di un video su YouTube, può arrecare un potenziale danno alla vittima anche senza la sua ripetizione nel tempo; il video è sempre disponibile, può essere visto da migliaia di persone in tempi diversi.</a:t>
            </a:r>
          </a:p>
          <a:p>
            <a:pPr algn="just"/>
            <a:endParaRPr lang="it-IT" dirty="0"/>
          </a:p>
          <a:p>
            <a:pPr algn="just"/>
            <a:r>
              <a:rPr lang="it-IT" dirty="0"/>
              <a:t>Lo stesso contenuto offensivo divulgato da un bullo può essere diffuso a cascata tra i riceventi, eventualmente anche non implicati nella relazione bullo-vittima.</a:t>
            </a:r>
          </a:p>
          <a:p>
            <a:pPr algn="just"/>
            <a:endParaRPr lang="it-IT" dirty="0"/>
          </a:p>
          <a:p>
            <a:pPr algn="just"/>
            <a:r>
              <a:rPr lang="it-IT" dirty="0"/>
              <a:t>Non è quindi necessario, che l’atto offensivo venga ripetuto dallo stesso aggressore nel tempo. Una vasta platea di spettatori potrà comunque amplificare l’effetto dell’aggressione, con risultati devastanti per la vittima.</a:t>
            </a:r>
            <a:endParaRPr lang="it-IT" b="1" dirty="0"/>
          </a:p>
        </p:txBody>
      </p:sp>
      <p:sp>
        <p:nvSpPr>
          <p:cNvPr id="3" name="Rettangolo 2"/>
          <p:cNvSpPr/>
          <p:nvPr/>
        </p:nvSpPr>
        <p:spPr>
          <a:xfrm>
            <a:off x="515616" y="1028700"/>
            <a:ext cx="6720680" cy="400110"/>
          </a:xfrm>
          <a:prstGeom prst="rect">
            <a:avLst/>
          </a:prstGeom>
        </p:spPr>
        <p:txBody>
          <a:bodyPr wrap="square">
            <a:spAutoFit/>
          </a:bodyPr>
          <a:lstStyle/>
          <a:p>
            <a:r>
              <a:rPr lang="it-IT" b="1" dirty="0"/>
              <a:t>7. </a:t>
            </a:r>
            <a:r>
              <a:rPr lang="it-IT" sz="2000" b="1" dirty="0"/>
              <a:t>Il cyberbullismo </a:t>
            </a:r>
            <a:endParaRPr lang="it-IT" sz="2000" dirty="0"/>
          </a:p>
        </p:txBody>
      </p:sp>
    </p:spTree>
    <p:extLst>
      <p:ext uri="{BB962C8B-B14F-4D97-AF65-F5344CB8AC3E}">
        <p14:creationId xmlns:p14="http://schemas.microsoft.com/office/powerpoint/2010/main" val="20532003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37</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720840"/>
            <a:ext cx="808883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t-IT" b="1" dirty="0"/>
              <a:t>SQUILIBRIO DI POTERE</a:t>
            </a:r>
          </a:p>
          <a:p>
            <a:pPr algn="just"/>
            <a:endParaRPr lang="it-IT" dirty="0"/>
          </a:p>
          <a:p>
            <a:pPr algn="just"/>
            <a:r>
              <a:rPr lang="it-IT" dirty="0"/>
              <a:t>Nel bullismo tradizionale l’asimmetria di potere è data dallo squilibrio nella forza fisica tra bullo e vittima o da una supremazia numerica o psicologica nei confronti della vittima.</a:t>
            </a:r>
          </a:p>
          <a:p>
            <a:pPr algn="just"/>
            <a:endParaRPr lang="it-IT" dirty="0"/>
          </a:p>
          <a:p>
            <a:pPr algn="just"/>
            <a:r>
              <a:rPr lang="it-IT" dirty="0"/>
              <a:t>Nel bullismo elettronico anche una sola persona, nel chiuso della propria stanza e senza particolari doti fisiche, può compiere atti di bullismo su un numero illimitato di vittime con poche operazioni telematiche.</a:t>
            </a:r>
          </a:p>
          <a:p>
            <a:pPr algn="just"/>
            <a:r>
              <a:rPr lang="it-IT" dirty="0"/>
              <a:t>Forse, come suggeriscono </a:t>
            </a:r>
            <a:r>
              <a:rPr lang="it-IT" dirty="0" err="1"/>
              <a:t>Rauskaukas</a:t>
            </a:r>
            <a:r>
              <a:rPr lang="it-IT" dirty="0"/>
              <a:t> e </a:t>
            </a:r>
            <a:r>
              <a:rPr lang="it-IT" dirty="0" err="1"/>
              <a:t>Stoltz</a:t>
            </a:r>
            <a:r>
              <a:rPr lang="it-IT" dirty="0"/>
              <a:t> (2007), la </a:t>
            </a:r>
            <a:r>
              <a:rPr lang="it-IT"/>
              <a:t>reale disparità di  </a:t>
            </a:r>
            <a:r>
              <a:rPr lang="it-IT" dirty="0"/>
              <a:t>potere tra la vittima e il cyber-bullo deriva dall’anonimato dietro cui si cela l’aggressore e quindi dall’impotenza della vittima e dall’impossibilità di fermare</a:t>
            </a:r>
          </a:p>
          <a:p>
            <a:pPr algn="just"/>
            <a:r>
              <a:rPr lang="it-IT" dirty="0"/>
              <a:t>le aggressioni.</a:t>
            </a:r>
          </a:p>
        </p:txBody>
      </p:sp>
      <p:sp>
        <p:nvSpPr>
          <p:cNvPr id="3" name="Rettangolo 2"/>
          <p:cNvSpPr/>
          <p:nvPr/>
        </p:nvSpPr>
        <p:spPr>
          <a:xfrm>
            <a:off x="515616" y="1028700"/>
            <a:ext cx="6720680" cy="400110"/>
          </a:xfrm>
          <a:prstGeom prst="rect">
            <a:avLst/>
          </a:prstGeom>
        </p:spPr>
        <p:txBody>
          <a:bodyPr wrap="square">
            <a:spAutoFit/>
          </a:bodyPr>
          <a:lstStyle/>
          <a:p>
            <a:r>
              <a:rPr lang="it-IT" b="1" dirty="0"/>
              <a:t>7. </a:t>
            </a:r>
            <a:r>
              <a:rPr lang="it-IT" sz="2000" b="1" dirty="0"/>
              <a:t>Il cyberbullismo </a:t>
            </a:r>
            <a:endParaRPr lang="it-IT" sz="2000" dirty="0"/>
          </a:p>
        </p:txBody>
      </p:sp>
    </p:spTree>
    <p:extLst>
      <p:ext uri="{BB962C8B-B14F-4D97-AF65-F5344CB8AC3E}">
        <p14:creationId xmlns:p14="http://schemas.microsoft.com/office/powerpoint/2010/main" val="26315374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38</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755576" y="1367214"/>
            <a:ext cx="808883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b="1" dirty="0">
              <a:solidFill>
                <a:srgbClr val="C00000"/>
              </a:solidFill>
            </a:endParaRPr>
          </a:p>
          <a:p>
            <a:r>
              <a:rPr lang="it-IT" sz="2000" b="1" i="1" dirty="0">
                <a:solidFill>
                  <a:srgbClr val="C00000"/>
                </a:solidFill>
                <a:effectLst>
                  <a:outerShdw blurRad="38100" dist="38100" dir="2700000" algn="tl">
                    <a:srgbClr val="000000">
                      <a:alpha val="43137"/>
                    </a:srgbClr>
                  </a:outerShdw>
                </a:effectLst>
              </a:rPr>
              <a:t>Chi sono i protagonisti del cyberbullismo  </a:t>
            </a:r>
          </a:p>
          <a:p>
            <a:endParaRPr lang="it-IT" sz="2000" dirty="0"/>
          </a:p>
          <a:p>
            <a:r>
              <a:rPr lang="it-IT" altLang="it-IT" sz="2000" b="1" dirty="0"/>
              <a:t>Responsabilità</a:t>
            </a:r>
            <a:r>
              <a:rPr lang="it-IT" altLang="it-IT" sz="2000" dirty="0"/>
              <a:t>: </a:t>
            </a:r>
          </a:p>
          <a:p>
            <a:endParaRPr lang="it-IT" altLang="it-IT" sz="2000" dirty="0"/>
          </a:p>
          <a:p>
            <a:pPr algn="just"/>
            <a:r>
              <a:rPr lang="it-IT" dirty="0"/>
              <a:t>Nel bullismo elettronico la responsabilità può essere estesa e condivisa anche da chi “semplicemente” visiona un video e decide di inoltrarlo ad altri, ride o rimane indifferente. In questo senso il ruolo del gruppo assume nel bullismo elettronico un’importanza ancora più evidente e delicata.</a:t>
            </a:r>
          </a:p>
          <a:p>
            <a:pPr algn="just"/>
            <a:endParaRPr lang="it-IT" dirty="0"/>
          </a:p>
          <a:p>
            <a:pPr algn="just"/>
            <a:r>
              <a:rPr lang="it-IT" dirty="0"/>
              <a:t>L’astante o spettatore che frequenta i siti e fruisce delle immagini, diventa uno “strumento” fondamentale per lo scopo del cyberbullo e assume un ruolo di responsabilità attiva nei confronti delle vittime anche se, paradossalmente, non le conosce affatto.</a:t>
            </a:r>
            <a:endParaRPr lang="it-IT" altLang="it-IT" sz="2000" dirty="0"/>
          </a:p>
        </p:txBody>
      </p:sp>
      <p:sp>
        <p:nvSpPr>
          <p:cNvPr id="3" name="Rettangolo 2"/>
          <p:cNvSpPr/>
          <p:nvPr/>
        </p:nvSpPr>
        <p:spPr>
          <a:xfrm>
            <a:off x="515616" y="1028700"/>
            <a:ext cx="6720680" cy="400110"/>
          </a:xfrm>
          <a:prstGeom prst="rect">
            <a:avLst/>
          </a:prstGeom>
        </p:spPr>
        <p:txBody>
          <a:bodyPr wrap="square">
            <a:spAutoFit/>
          </a:bodyPr>
          <a:lstStyle/>
          <a:p>
            <a:r>
              <a:rPr lang="it-IT" b="1" dirty="0"/>
              <a:t>7. </a:t>
            </a:r>
            <a:r>
              <a:rPr lang="it-IT" sz="2000" b="1" dirty="0"/>
              <a:t>Il cyberbullismo </a:t>
            </a:r>
            <a:endParaRPr lang="it-IT" sz="2000" dirty="0"/>
          </a:p>
        </p:txBody>
      </p:sp>
    </p:spTree>
    <p:extLst>
      <p:ext uri="{BB962C8B-B14F-4D97-AF65-F5344CB8AC3E}">
        <p14:creationId xmlns:p14="http://schemas.microsoft.com/office/powerpoint/2010/main" val="2728713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39</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720840"/>
            <a:ext cx="808883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t-IT" dirty="0"/>
              <a:t>Nel bullismo elettronico avvengono due fenomeni di tipo parallelo:</a:t>
            </a:r>
          </a:p>
          <a:p>
            <a:pPr algn="just"/>
            <a:endParaRPr lang="it-IT" dirty="0"/>
          </a:p>
          <a:p>
            <a:pPr algn="just"/>
            <a:r>
              <a:rPr lang="it-IT" dirty="0"/>
              <a:t>1. il primo consiste nell’attaccare la vittima direttamente, spesso sotto la maschera dell’anonimato;</a:t>
            </a:r>
          </a:p>
          <a:p>
            <a:pPr algn="just"/>
            <a:endParaRPr lang="it-IT" dirty="0"/>
          </a:p>
          <a:p>
            <a:pPr algn="just"/>
            <a:r>
              <a:rPr lang="it-IT" dirty="0"/>
              <a:t>2.  il secondo consiste nella diffusione di immagini, video, notizie riguardanti la</a:t>
            </a:r>
          </a:p>
          <a:p>
            <a:pPr algn="just"/>
            <a:r>
              <a:rPr lang="it-IT" dirty="0"/>
              <a:t>vittima, attraverso la rete o tramite sms, distribuendo tali immagini e informazioni a un gruppo di astanti estesissimo: diventa quindi molto importante “il farlo sapere al mondo”, e il vasto pubblico di astanti (</a:t>
            </a:r>
            <a:r>
              <a:rPr lang="it-IT" dirty="0" err="1"/>
              <a:t>bystanders</a:t>
            </a:r>
            <a:r>
              <a:rPr lang="it-IT" dirty="0"/>
              <a:t>) è un elemento fondamentale nel mantenere o nel contrastare questo fenomeno legato alle nuove tecnologie.</a:t>
            </a:r>
          </a:p>
          <a:p>
            <a:pPr algn="just"/>
            <a:endParaRPr lang="it-IT" dirty="0"/>
          </a:p>
          <a:p>
            <a:pPr algn="just"/>
            <a:endParaRPr lang="it-IT" dirty="0"/>
          </a:p>
        </p:txBody>
      </p:sp>
      <p:sp>
        <p:nvSpPr>
          <p:cNvPr id="3" name="Rettangolo 2"/>
          <p:cNvSpPr/>
          <p:nvPr/>
        </p:nvSpPr>
        <p:spPr>
          <a:xfrm>
            <a:off x="515616" y="1028700"/>
            <a:ext cx="6720680" cy="400110"/>
          </a:xfrm>
          <a:prstGeom prst="rect">
            <a:avLst/>
          </a:prstGeom>
        </p:spPr>
        <p:txBody>
          <a:bodyPr wrap="square">
            <a:spAutoFit/>
          </a:bodyPr>
          <a:lstStyle/>
          <a:p>
            <a:r>
              <a:rPr lang="it-IT" sz="2000" b="1" dirty="0"/>
              <a:t>7. Il cyberbullismo </a:t>
            </a:r>
            <a:endParaRPr lang="it-IT" sz="2000" dirty="0"/>
          </a:p>
        </p:txBody>
      </p:sp>
    </p:spTree>
    <p:extLst>
      <p:ext uri="{BB962C8B-B14F-4D97-AF65-F5344CB8AC3E}">
        <p14:creationId xmlns:p14="http://schemas.microsoft.com/office/powerpoint/2010/main" val="3855210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4</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515616" y="1514911"/>
            <a:ext cx="808883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endParaRPr lang="it-IT" dirty="0"/>
          </a:p>
          <a:p>
            <a:pPr algn="just"/>
            <a:r>
              <a:rPr lang="it-IT" dirty="0"/>
              <a:t>Di fronte alla negatività e al rischio che l’uso frequente di internet può portare è presente in letteratura una visione diversa in cui i due </a:t>
            </a:r>
            <a:r>
              <a:rPr lang="it-IT" dirty="0" smtClean="0"/>
              <a:t>modi di </a:t>
            </a:r>
            <a:r>
              <a:rPr lang="it-IT" dirty="0"/>
              <a:t>rapportarsi con la realtà, </a:t>
            </a:r>
            <a:r>
              <a:rPr lang="it-IT" u="sng" dirty="0"/>
              <a:t>online</a:t>
            </a:r>
            <a:r>
              <a:rPr lang="it-IT" dirty="0"/>
              <a:t> e </a:t>
            </a:r>
            <a:r>
              <a:rPr lang="it-IT" u="sng" dirty="0"/>
              <a:t>offline</a:t>
            </a:r>
            <a:r>
              <a:rPr lang="it-IT" dirty="0"/>
              <a:t>, non sono considerate opposte, alternative, ma come modalità integrate del porsi in relazione con gli altri.</a:t>
            </a:r>
          </a:p>
          <a:p>
            <a:pPr algn="just"/>
            <a:endParaRPr lang="it-IT" dirty="0"/>
          </a:p>
          <a:p>
            <a:pPr algn="just"/>
            <a:endParaRPr lang="it-IT" dirty="0"/>
          </a:p>
          <a:p>
            <a:pPr algn="just"/>
            <a:r>
              <a:rPr lang="it-IT" dirty="0"/>
              <a:t>Internet quindi ristruttura l’insieme delle relazioni in un sistema di legami forti  e legami deboli. </a:t>
            </a:r>
            <a:r>
              <a:rPr lang="it-IT" dirty="0" err="1"/>
              <a:t>Wellman</a:t>
            </a:r>
            <a:r>
              <a:rPr lang="it-IT" dirty="0"/>
              <a:t> (2004) introduce il concetto di </a:t>
            </a:r>
            <a:r>
              <a:rPr lang="it-IT" i="1" dirty="0" err="1"/>
              <a:t>glocalization</a:t>
            </a:r>
            <a:r>
              <a:rPr lang="it-IT" i="1" dirty="0"/>
              <a:t>, </a:t>
            </a:r>
            <a:r>
              <a:rPr lang="it-IT" dirty="0"/>
              <a:t>descrivendo un nuovo sistema sociale costituito dall’insieme di relazioni familiari, amicali di piccoli gruppi( legami sociali forti) e dall’insieme di contatti e connessioni stabiliti nella rete (legami sociali deboli), il ventaglio di conoscenza diventa così sia «locale» sia «globale».</a:t>
            </a:r>
            <a:r>
              <a:rPr lang="it-IT" i="1" dirty="0"/>
              <a:t> </a:t>
            </a:r>
            <a:endParaRPr lang="it-IT" dirty="0"/>
          </a:p>
        </p:txBody>
      </p:sp>
      <p:sp>
        <p:nvSpPr>
          <p:cNvPr id="3" name="Rettangolo 2"/>
          <p:cNvSpPr/>
          <p:nvPr/>
        </p:nvSpPr>
        <p:spPr>
          <a:xfrm>
            <a:off x="515616" y="1028700"/>
            <a:ext cx="6720680" cy="400110"/>
          </a:xfrm>
          <a:prstGeom prst="rect">
            <a:avLst/>
          </a:prstGeom>
        </p:spPr>
        <p:txBody>
          <a:bodyPr wrap="square">
            <a:spAutoFit/>
          </a:bodyPr>
          <a:lstStyle/>
          <a:p>
            <a:r>
              <a:rPr lang="it-IT" b="1" dirty="0"/>
              <a:t>5. </a:t>
            </a:r>
            <a:r>
              <a:rPr lang="it-IT" sz="2000" b="1" dirty="0"/>
              <a:t>Il cyberbullismo </a:t>
            </a:r>
            <a:endParaRPr lang="it-IT" sz="2000" dirty="0"/>
          </a:p>
        </p:txBody>
      </p:sp>
    </p:spTree>
    <p:extLst>
      <p:ext uri="{BB962C8B-B14F-4D97-AF65-F5344CB8AC3E}">
        <p14:creationId xmlns:p14="http://schemas.microsoft.com/office/powerpoint/2010/main" val="759682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40</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720840"/>
            <a:ext cx="808883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sz="2000" b="1" i="1" dirty="0">
                <a:solidFill>
                  <a:srgbClr val="C00000"/>
                </a:solidFill>
                <a:effectLst>
                  <a:outerShdw blurRad="38100" dist="38100" dir="2700000" algn="tl">
                    <a:srgbClr val="000000">
                      <a:alpha val="43137"/>
                    </a:srgbClr>
                  </a:outerShdw>
                </a:effectLst>
              </a:rPr>
              <a:t>Il cyberbullo  </a:t>
            </a:r>
          </a:p>
          <a:p>
            <a:endParaRPr lang="it-IT" dirty="0"/>
          </a:p>
          <a:p>
            <a:endParaRPr lang="it-IT" dirty="0"/>
          </a:p>
          <a:p>
            <a:r>
              <a:rPr lang="it-IT" dirty="0"/>
              <a:t>Chi è il cyber bullo?</a:t>
            </a:r>
          </a:p>
          <a:p>
            <a:endParaRPr lang="it-IT" dirty="0"/>
          </a:p>
          <a:p>
            <a:r>
              <a:rPr lang="it-IT" dirty="0"/>
              <a:t>E’ uno sgrammaticato sociale! </a:t>
            </a:r>
          </a:p>
          <a:p>
            <a:endParaRPr lang="it-IT" dirty="0"/>
          </a:p>
          <a:p>
            <a:pPr marL="1885950" lvl="3">
              <a:buClr>
                <a:srgbClr val="C00000"/>
              </a:buClr>
              <a:buFont typeface="Wingdings" panose="05000000000000000000" pitchFamily="2" charset="2"/>
              <a:buChar char="q"/>
            </a:pPr>
            <a:r>
              <a:rPr lang="it-IT" dirty="0"/>
              <a:t>  Immaturità emotiva</a:t>
            </a:r>
          </a:p>
          <a:p>
            <a:pPr marL="1885950" lvl="3">
              <a:buClr>
                <a:srgbClr val="C00000"/>
              </a:buClr>
              <a:buFont typeface="Wingdings" panose="05000000000000000000" pitchFamily="2" charset="2"/>
              <a:buChar char="q"/>
            </a:pPr>
            <a:r>
              <a:rPr lang="it-IT" dirty="0"/>
              <a:t>  non prova colpa</a:t>
            </a:r>
          </a:p>
          <a:p>
            <a:pPr marL="1885950" lvl="3">
              <a:buClr>
                <a:srgbClr val="C00000"/>
              </a:buClr>
              <a:buFont typeface="Wingdings" panose="05000000000000000000" pitchFamily="2" charset="2"/>
              <a:buChar char="q"/>
            </a:pPr>
            <a:r>
              <a:rPr lang="it-IT" dirty="0"/>
              <a:t>  non prova vergogna</a:t>
            </a:r>
          </a:p>
          <a:p>
            <a:pPr marL="1885950" lvl="3">
              <a:buClr>
                <a:srgbClr val="C00000"/>
              </a:buClr>
              <a:buFont typeface="Wingdings" panose="05000000000000000000" pitchFamily="2" charset="2"/>
              <a:buChar char="q"/>
            </a:pPr>
            <a:r>
              <a:rPr lang="it-IT" dirty="0"/>
              <a:t>  non prova empatia</a:t>
            </a:r>
          </a:p>
          <a:p>
            <a:endParaRPr lang="it-IT" dirty="0"/>
          </a:p>
          <a:p>
            <a:pPr algn="just"/>
            <a:r>
              <a:rPr lang="it-IT" dirty="0"/>
              <a:t>«</a:t>
            </a:r>
            <a:r>
              <a:rPr lang="it-IT" i="1" dirty="0"/>
              <a:t>Il bullo deve quindi imparare da zero i rudimenti di una grammatica del vivere civile di cui non conosce il codice</a:t>
            </a:r>
            <a:r>
              <a:rPr lang="it-IT" dirty="0"/>
              <a:t>» (</a:t>
            </a:r>
            <a:r>
              <a:rPr lang="it-IT" dirty="0" err="1"/>
              <a:t>A.Fonzi</a:t>
            </a:r>
            <a:r>
              <a:rPr lang="it-IT" dirty="0"/>
              <a:t>)</a:t>
            </a:r>
          </a:p>
          <a:p>
            <a:pPr algn="just"/>
            <a:endParaRPr lang="it-IT" dirty="0"/>
          </a:p>
        </p:txBody>
      </p:sp>
      <p:sp>
        <p:nvSpPr>
          <p:cNvPr id="3" name="Rettangolo 2"/>
          <p:cNvSpPr/>
          <p:nvPr/>
        </p:nvSpPr>
        <p:spPr>
          <a:xfrm>
            <a:off x="515616" y="1028700"/>
            <a:ext cx="6720680" cy="400110"/>
          </a:xfrm>
          <a:prstGeom prst="rect">
            <a:avLst/>
          </a:prstGeom>
        </p:spPr>
        <p:txBody>
          <a:bodyPr wrap="square">
            <a:spAutoFit/>
          </a:bodyPr>
          <a:lstStyle/>
          <a:p>
            <a:r>
              <a:rPr lang="it-IT" b="1" dirty="0"/>
              <a:t>7. </a:t>
            </a:r>
            <a:r>
              <a:rPr lang="it-IT" sz="2000" b="1" dirty="0"/>
              <a:t>Il cyberbullismo </a:t>
            </a:r>
            <a:endParaRPr lang="it-IT" sz="2000" dirty="0"/>
          </a:p>
        </p:txBody>
      </p:sp>
    </p:spTree>
    <p:extLst>
      <p:ext uri="{BB962C8B-B14F-4D97-AF65-F5344CB8AC3E}">
        <p14:creationId xmlns:p14="http://schemas.microsoft.com/office/powerpoint/2010/main" val="615939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41</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720840"/>
            <a:ext cx="8088832"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sz="2000" b="1" i="1" dirty="0">
                <a:solidFill>
                  <a:srgbClr val="C00000"/>
                </a:solidFill>
                <a:effectLst>
                  <a:outerShdw blurRad="38100" dist="38100" dir="2700000" algn="tl">
                    <a:srgbClr val="000000">
                      <a:alpha val="43137"/>
                    </a:srgbClr>
                  </a:outerShdw>
                </a:effectLst>
              </a:rPr>
              <a:t>Per quali motivi agisce il cyberbullo  </a:t>
            </a:r>
          </a:p>
          <a:p>
            <a:endParaRPr lang="it-IT" dirty="0"/>
          </a:p>
          <a:p>
            <a:endParaRPr lang="it-IT" dirty="0"/>
          </a:p>
          <a:p>
            <a:pPr algn="just"/>
            <a:r>
              <a:rPr lang="it-IT" dirty="0"/>
              <a:t>Compie azioni di prepotenza per ottenere popolarità all’interno di un gruppo, per divertimento o semplicemente per noia.</a:t>
            </a:r>
          </a:p>
          <a:p>
            <a:pPr algn="just"/>
            <a:endParaRPr lang="it-IT" dirty="0"/>
          </a:p>
          <a:p>
            <a:pPr algn="just"/>
            <a:r>
              <a:rPr lang="it-IT" dirty="0"/>
              <a:t>Sono stati definiti alcuni comportamenti specifici che possono scatenare il fenomeno:</a:t>
            </a:r>
          </a:p>
          <a:p>
            <a:pPr algn="just"/>
            <a:endParaRPr lang="it-IT" dirty="0"/>
          </a:p>
          <a:p>
            <a:pPr marL="1028700" lvl="1" algn="just">
              <a:lnSpc>
                <a:spcPct val="150000"/>
              </a:lnSpc>
              <a:buFont typeface="Wingdings" panose="05000000000000000000" pitchFamily="2" charset="2"/>
              <a:buChar char="Ø"/>
            </a:pPr>
            <a:r>
              <a:rPr lang="it-IT" dirty="0"/>
              <a:t> un utilizzo eccessivo di Internet</a:t>
            </a:r>
          </a:p>
          <a:p>
            <a:pPr marL="1028700" lvl="1" algn="just">
              <a:lnSpc>
                <a:spcPct val="150000"/>
              </a:lnSpc>
              <a:buFont typeface="Wingdings" panose="05000000000000000000" pitchFamily="2" charset="2"/>
              <a:buChar char="Ø"/>
            </a:pPr>
            <a:r>
              <a:rPr lang="it-IT" dirty="0"/>
              <a:t> un accesso alla rete senza controllo da parte degli adulti</a:t>
            </a:r>
          </a:p>
          <a:p>
            <a:pPr marL="1028700" lvl="1" algn="just">
              <a:lnSpc>
                <a:spcPct val="150000"/>
              </a:lnSpc>
              <a:buFont typeface="Wingdings" panose="05000000000000000000" pitchFamily="2" charset="2"/>
              <a:buChar char="Ø"/>
            </a:pPr>
            <a:r>
              <a:rPr lang="it-IT" dirty="0"/>
              <a:t> partecipazione a gruppi online</a:t>
            </a:r>
          </a:p>
        </p:txBody>
      </p:sp>
      <p:sp>
        <p:nvSpPr>
          <p:cNvPr id="3" name="Rettangolo 2"/>
          <p:cNvSpPr/>
          <p:nvPr/>
        </p:nvSpPr>
        <p:spPr>
          <a:xfrm>
            <a:off x="515616" y="1028700"/>
            <a:ext cx="6720680" cy="400110"/>
          </a:xfrm>
          <a:prstGeom prst="rect">
            <a:avLst/>
          </a:prstGeom>
        </p:spPr>
        <p:txBody>
          <a:bodyPr wrap="square">
            <a:spAutoFit/>
          </a:bodyPr>
          <a:lstStyle/>
          <a:p>
            <a:r>
              <a:rPr lang="it-IT" b="1" dirty="0"/>
              <a:t>7. </a:t>
            </a:r>
            <a:r>
              <a:rPr lang="it-IT" sz="2000" b="1" dirty="0"/>
              <a:t>Il cyberbullismo </a:t>
            </a:r>
            <a:endParaRPr lang="it-IT" sz="2000" dirty="0"/>
          </a:p>
        </p:txBody>
      </p:sp>
    </p:spTree>
    <p:extLst>
      <p:ext uri="{BB962C8B-B14F-4D97-AF65-F5344CB8AC3E}">
        <p14:creationId xmlns:p14="http://schemas.microsoft.com/office/powerpoint/2010/main" val="8989042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42</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720840"/>
            <a:ext cx="8088832"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sz="2000" b="1" i="1" dirty="0">
                <a:solidFill>
                  <a:srgbClr val="C00000"/>
                </a:solidFill>
                <a:effectLst>
                  <a:outerShdw blurRad="38100" dist="38100" dir="2700000" algn="tl">
                    <a:srgbClr val="000000">
                      <a:alpha val="43137"/>
                    </a:srgbClr>
                  </a:outerShdw>
                </a:effectLst>
              </a:rPr>
              <a:t>La famiglia del cyberbullo  </a:t>
            </a:r>
          </a:p>
          <a:p>
            <a:endParaRPr lang="it-IT" dirty="0"/>
          </a:p>
          <a:p>
            <a:pPr algn="just"/>
            <a:r>
              <a:rPr lang="it-IT" u="sng" dirty="0"/>
              <a:t>Il clima di ostilità , la scarsa accettazione del figlio da parte dei genitori e il ruolo dei modelli educativi autoritari e violenti </a:t>
            </a:r>
            <a:r>
              <a:rPr lang="it-IT" dirty="0"/>
              <a:t>nel controllo del comportamento dei figli sono tipici delle famiglie dei bulli.</a:t>
            </a:r>
          </a:p>
          <a:p>
            <a:pPr algn="just"/>
            <a:endParaRPr lang="it-IT" dirty="0"/>
          </a:p>
          <a:p>
            <a:pPr algn="just"/>
            <a:r>
              <a:rPr lang="it-IT" dirty="0"/>
              <a:t>Un’altra dimensione importante è che spesso i genitori dei ragazzi bulli sono eccessivamente permissivi, tendono a trascurare i bisogni educativi dei ragazzi e le esigenze di controllo e di delimitazione del comportamento in contesti interpersonali. Ciò può portare alcuni di loro ad assumere atteggiamenti e comportamenti di soverchieria senza una chiara consapevolezza degli effetti che questi possono avere sugli altri.</a:t>
            </a:r>
          </a:p>
        </p:txBody>
      </p:sp>
      <p:sp>
        <p:nvSpPr>
          <p:cNvPr id="3" name="Rettangolo 2"/>
          <p:cNvSpPr/>
          <p:nvPr/>
        </p:nvSpPr>
        <p:spPr>
          <a:xfrm>
            <a:off x="515616" y="1028700"/>
            <a:ext cx="6720680" cy="400110"/>
          </a:xfrm>
          <a:prstGeom prst="rect">
            <a:avLst/>
          </a:prstGeom>
        </p:spPr>
        <p:txBody>
          <a:bodyPr wrap="square">
            <a:spAutoFit/>
          </a:bodyPr>
          <a:lstStyle/>
          <a:p>
            <a:r>
              <a:rPr lang="it-IT" b="1" dirty="0"/>
              <a:t>7. </a:t>
            </a:r>
            <a:r>
              <a:rPr lang="it-IT" sz="2000" b="1" dirty="0"/>
              <a:t>Il cyberbullismo </a:t>
            </a:r>
            <a:endParaRPr lang="it-IT" sz="2000" dirty="0"/>
          </a:p>
        </p:txBody>
      </p:sp>
    </p:spTree>
    <p:extLst>
      <p:ext uri="{BB962C8B-B14F-4D97-AF65-F5344CB8AC3E}">
        <p14:creationId xmlns:p14="http://schemas.microsoft.com/office/powerpoint/2010/main" val="21841684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43</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720840"/>
            <a:ext cx="8088832"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sz="2000" b="1" i="1" dirty="0">
                <a:solidFill>
                  <a:srgbClr val="C00000"/>
                </a:solidFill>
                <a:effectLst>
                  <a:outerShdw blurRad="38100" dist="38100" dir="2700000" algn="tl">
                    <a:srgbClr val="000000">
                      <a:alpha val="43137"/>
                    </a:srgbClr>
                  </a:outerShdw>
                </a:effectLst>
              </a:rPr>
              <a:t>La famiglia del cyberbullo  </a:t>
            </a:r>
          </a:p>
          <a:p>
            <a:endParaRPr lang="it-IT" dirty="0"/>
          </a:p>
          <a:p>
            <a:pPr algn="just"/>
            <a:r>
              <a:rPr lang="it-IT" dirty="0"/>
              <a:t>Un’altra caratteristica dello stile parentale frequentemente associata a difficoltà di tipo aggressivo nei bambini è quella relativa all’incoerenza tra azioni e comportamenti educativi.</a:t>
            </a:r>
          </a:p>
          <a:p>
            <a:pPr algn="just"/>
            <a:endParaRPr lang="it-IT" dirty="0"/>
          </a:p>
          <a:p>
            <a:pPr algn="just"/>
            <a:r>
              <a:rPr lang="it-IT" dirty="0"/>
              <a:t>Quando lo stile educativo parentale risulta incoerente, il bambino è incapace di prevedere le reazioni dei suoi genitori, per questo motivo egli impara a guardare le azioni degli altri con gli occhi del paranoide: atteggiamenti o parole innocenti vengono scambiate per offese rivolte alla propria persona e, quindi, meritevoli di una punizione.</a:t>
            </a:r>
          </a:p>
          <a:p>
            <a:pPr algn="just"/>
            <a:endParaRPr lang="it-IT" dirty="0"/>
          </a:p>
          <a:p>
            <a:pPr algn="just"/>
            <a:r>
              <a:rPr lang="it-IT" dirty="0"/>
              <a:t>Ciò spiega i numerosi attacchi ingiustificati dei bulli contro uno o più coetanei e il loro senso di ostilità verso esterno.</a:t>
            </a:r>
          </a:p>
        </p:txBody>
      </p:sp>
      <p:sp>
        <p:nvSpPr>
          <p:cNvPr id="3" name="Rettangolo 2"/>
          <p:cNvSpPr/>
          <p:nvPr/>
        </p:nvSpPr>
        <p:spPr>
          <a:xfrm>
            <a:off x="515616" y="1028700"/>
            <a:ext cx="6720680" cy="400110"/>
          </a:xfrm>
          <a:prstGeom prst="rect">
            <a:avLst/>
          </a:prstGeom>
        </p:spPr>
        <p:txBody>
          <a:bodyPr wrap="square">
            <a:spAutoFit/>
          </a:bodyPr>
          <a:lstStyle/>
          <a:p>
            <a:r>
              <a:rPr lang="it-IT" b="1" dirty="0"/>
              <a:t>7. </a:t>
            </a:r>
            <a:r>
              <a:rPr lang="it-IT" sz="2000" b="1" dirty="0"/>
              <a:t>Il cyberbullismo </a:t>
            </a:r>
            <a:endParaRPr lang="it-IT" sz="2000" dirty="0"/>
          </a:p>
        </p:txBody>
      </p:sp>
    </p:spTree>
    <p:extLst>
      <p:ext uri="{BB962C8B-B14F-4D97-AF65-F5344CB8AC3E}">
        <p14:creationId xmlns:p14="http://schemas.microsoft.com/office/powerpoint/2010/main" val="2599359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44</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720840"/>
            <a:ext cx="8088832"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sz="2000" b="1" i="1" dirty="0">
                <a:solidFill>
                  <a:srgbClr val="C00000"/>
                </a:solidFill>
                <a:effectLst>
                  <a:outerShdw blurRad="38100" dist="38100" dir="2700000" algn="tl">
                    <a:srgbClr val="000000">
                      <a:alpha val="43137"/>
                    </a:srgbClr>
                  </a:outerShdw>
                </a:effectLst>
              </a:rPr>
              <a:t>La famiglia del cyberbullo  </a:t>
            </a:r>
          </a:p>
          <a:p>
            <a:endParaRPr lang="it-IT" dirty="0"/>
          </a:p>
          <a:p>
            <a:pPr algn="just"/>
            <a:r>
              <a:rPr lang="it-IT" dirty="0"/>
              <a:t>Anche la famiglia del bullo è una famiglia in difficoltà; in genere la realtà familiare di un ragazzo cyber bullo, così oppositivo e provocatorio alle regole sociali, si presenta essa stessa priva regole definite.</a:t>
            </a:r>
          </a:p>
          <a:p>
            <a:pPr algn="just"/>
            <a:endParaRPr lang="it-IT" dirty="0"/>
          </a:p>
          <a:p>
            <a:pPr algn="just"/>
            <a:r>
              <a:rPr lang="it-IT" dirty="0"/>
              <a:t>Il giovane viene spesso lasciato in una sorta di autonomia estrema, di autosufficienza senza accudimento.</a:t>
            </a:r>
          </a:p>
          <a:p>
            <a:pPr algn="just"/>
            <a:endParaRPr lang="it-IT" dirty="0"/>
          </a:p>
          <a:p>
            <a:pPr algn="just"/>
            <a:r>
              <a:rPr lang="it-IT" dirty="0"/>
              <a:t>I genitori, anche di fronte all’emergenza evidenziata da persone esterne (insegnanti, educatori) tendono a sminuire il comportamento del proprio figlio e/o a nascondere il problema più che ad affrontarlo.</a:t>
            </a:r>
          </a:p>
        </p:txBody>
      </p:sp>
      <p:sp>
        <p:nvSpPr>
          <p:cNvPr id="3" name="Rettangolo 2"/>
          <p:cNvSpPr/>
          <p:nvPr/>
        </p:nvSpPr>
        <p:spPr>
          <a:xfrm>
            <a:off x="515616" y="1028700"/>
            <a:ext cx="6720680" cy="400110"/>
          </a:xfrm>
          <a:prstGeom prst="rect">
            <a:avLst/>
          </a:prstGeom>
        </p:spPr>
        <p:txBody>
          <a:bodyPr wrap="square">
            <a:spAutoFit/>
          </a:bodyPr>
          <a:lstStyle/>
          <a:p>
            <a:r>
              <a:rPr lang="it-IT" b="1" dirty="0"/>
              <a:t>7. </a:t>
            </a:r>
            <a:r>
              <a:rPr lang="it-IT" sz="2000" b="1" dirty="0"/>
              <a:t>Il cyberbullismo </a:t>
            </a:r>
            <a:endParaRPr lang="it-IT" sz="2000" dirty="0"/>
          </a:p>
        </p:txBody>
      </p:sp>
    </p:spTree>
    <p:extLst>
      <p:ext uri="{BB962C8B-B14F-4D97-AF65-F5344CB8AC3E}">
        <p14:creationId xmlns:p14="http://schemas.microsoft.com/office/powerpoint/2010/main" val="29752571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45</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545783"/>
            <a:ext cx="8088832"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sz="2000" b="1" i="1" dirty="0">
                <a:solidFill>
                  <a:srgbClr val="C00000"/>
                </a:solidFill>
                <a:effectLst>
                  <a:outerShdw blurRad="38100" dist="38100" dir="2700000" algn="tl">
                    <a:srgbClr val="000000">
                      <a:alpha val="43137"/>
                    </a:srgbClr>
                  </a:outerShdw>
                </a:effectLst>
              </a:rPr>
              <a:t>La vittima  </a:t>
            </a:r>
          </a:p>
          <a:p>
            <a:endParaRPr lang="it-IT" dirty="0"/>
          </a:p>
          <a:p>
            <a:r>
              <a:rPr lang="it-IT" dirty="0"/>
              <a:t>Chi è la vittima?</a:t>
            </a:r>
          </a:p>
          <a:p>
            <a:pPr marL="1028700" lvl="1" algn="just">
              <a:lnSpc>
                <a:spcPct val="150000"/>
              </a:lnSpc>
              <a:buFont typeface="Arial" panose="020B0604020202020204" pitchFamily="34" charset="0"/>
              <a:buChar char="•"/>
            </a:pPr>
            <a:r>
              <a:rPr lang="it-IT" dirty="0"/>
              <a:t> è un soggetto più debole dei coetanei;</a:t>
            </a:r>
          </a:p>
          <a:p>
            <a:pPr marL="1028700" lvl="1" algn="just">
              <a:lnSpc>
                <a:spcPct val="150000"/>
              </a:lnSpc>
              <a:buFont typeface="Arial" panose="020B0604020202020204" pitchFamily="34" charset="0"/>
              <a:buChar char="•"/>
            </a:pPr>
            <a:r>
              <a:rPr lang="it-IT" dirty="0"/>
              <a:t> è ansioso e insicuro;</a:t>
            </a:r>
          </a:p>
          <a:p>
            <a:pPr marL="1028700" lvl="1" algn="just">
              <a:lnSpc>
                <a:spcPct val="150000"/>
              </a:lnSpc>
              <a:buFont typeface="Arial" panose="020B0604020202020204" pitchFamily="34" charset="0"/>
              <a:buChar char="•"/>
            </a:pPr>
            <a:r>
              <a:rPr lang="it-IT" dirty="0"/>
              <a:t> è sensibile, prudente, tranquillo, fragile, timoroso;</a:t>
            </a:r>
          </a:p>
          <a:p>
            <a:pPr marL="1028700" lvl="1" algn="just">
              <a:lnSpc>
                <a:spcPct val="150000"/>
              </a:lnSpc>
              <a:buFont typeface="Arial" panose="020B0604020202020204" pitchFamily="34" charset="0"/>
              <a:buChar char="•"/>
            </a:pPr>
            <a:r>
              <a:rPr lang="it-IT" dirty="0"/>
              <a:t> ha una bassa autostima;</a:t>
            </a:r>
          </a:p>
          <a:p>
            <a:pPr marL="1028700" lvl="1" algn="just">
              <a:lnSpc>
                <a:spcPct val="150000"/>
              </a:lnSpc>
              <a:buFont typeface="Arial" panose="020B0604020202020204" pitchFamily="34" charset="0"/>
              <a:buChar char="•"/>
            </a:pPr>
            <a:r>
              <a:rPr lang="it-IT" dirty="0"/>
              <a:t> tende ad isolarsi, incapace di difendersi e bisognoso di protezione.</a:t>
            </a:r>
          </a:p>
          <a:p>
            <a:pPr marL="1028700" lvl="1" algn="just">
              <a:lnSpc>
                <a:spcPct val="150000"/>
              </a:lnSpc>
              <a:buFont typeface="Arial" panose="020B0604020202020204" pitchFamily="34" charset="0"/>
              <a:buChar char="•"/>
            </a:pPr>
            <a:r>
              <a:rPr lang="it-IT" dirty="0"/>
              <a:t> ha rendimento scolastico non brillante;</a:t>
            </a:r>
          </a:p>
          <a:p>
            <a:pPr marL="1028700" lvl="1" algn="just">
              <a:lnSpc>
                <a:spcPct val="150000"/>
              </a:lnSpc>
              <a:buFont typeface="Arial" panose="020B0604020202020204" pitchFamily="34" charset="0"/>
              <a:buChar char="•"/>
            </a:pPr>
            <a:r>
              <a:rPr lang="it-IT" dirty="0"/>
              <a:t> è poco abile nello sport e nel gioco;</a:t>
            </a:r>
          </a:p>
          <a:p>
            <a:pPr marL="1028700" lvl="1" algn="just">
              <a:lnSpc>
                <a:spcPct val="150000"/>
              </a:lnSpc>
              <a:buFont typeface="Arial" panose="020B0604020202020204" pitchFamily="34" charset="0"/>
              <a:buChar char="•"/>
            </a:pPr>
            <a:r>
              <a:rPr lang="it-IT" dirty="0"/>
              <a:t> nega l’esistenza del problema, perché tende a colpevolizzarsi e per questo non riesce a confidarsi con nessuno.</a:t>
            </a:r>
          </a:p>
        </p:txBody>
      </p:sp>
      <p:sp>
        <p:nvSpPr>
          <p:cNvPr id="3" name="Rettangolo 2"/>
          <p:cNvSpPr/>
          <p:nvPr/>
        </p:nvSpPr>
        <p:spPr>
          <a:xfrm>
            <a:off x="515616" y="1028700"/>
            <a:ext cx="6720680" cy="400110"/>
          </a:xfrm>
          <a:prstGeom prst="rect">
            <a:avLst/>
          </a:prstGeom>
        </p:spPr>
        <p:txBody>
          <a:bodyPr wrap="square">
            <a:spAutoFit/>
          </a:bodyPr>
          <a:lstStyle/>
          <a:p>
            <a:r>
              <a:rPr lang="it-IT" b="1" dirty="0"/>
              <a:t>7. </a:t>
            </a:r>
            <a:r>
              <a:rPr lang="it-IT" sz="2000" b="1" dirty="0"/>
              <a:t>Il cyberbullismo </a:t>
            </a:r>
            <a:endParaRPr lang="it-IT" sz="2000" dirty="0"/>
          </a:p>
        </p:txBody>
      </p:sp>
    </p:spTree>
    <p:extLst>
      <p:ext uri="{BB962C8B-B14F-4D97-AF65-F5344CB8AC3E}">
        <p14:creationId xmlns:p14="http://schemas.microsoft.com/office/powerpoint/2010/main" val="31873246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46</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960723"/>
            <a:ext cx="8088832"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sz="2000" b="1" i="1" dirty="0">
                <a:solidFill>
                  <a:srgbClr val="C00000"/>
                </a:solidFill>
                <a:effectLst>
                  <a:outerShdw blurRad="38100" dist="38100" dir="2700000" algn="tl">
                    <a:srgbClr val="000000">
                      <a:alpha val="43137"/>
                    </a:srgbClr>
                  </a:outerShdw>
                </a:effectLst>
              </a:rPr>
              <a:t>Tipologie della vittima  </a:t>
            </a:r>
          </a:p>
          <a:p>
            <a:endParaRPr lang="it-IT" dirty="0"/>
          </a:p>
          <a:p>
            <a:pPr marL="285750" indent="-285750" algn="just">
              <a:buClr>
                <a:srgbClr val="C00000"/>
              </a:buClr>
              <a:buFont typeface="Wingdings" panose="05000000000000000000" pitchFamily="2" charset="2"/>
              <a:buChar char="q"/>
            </a:pPr>
            <a:r>
              <a:rPr lang="it-IT" dirty="0"/>
              <a:t>passiva: è un ragazzo tendenzialmente passivo che non sembra provocare in alcun modo le prepotenze subite: è un soggetto calmo, sensibile e contrario all’uso della violenza, e se maschio, più debole fisicamente rispetto alla media dei compagni</a:t>
            </a:r>
          </a:p>
          <a:p>
            <a:pPr marL="285750" indent="-285750" algn="just">
              <a:buFont typeface="Wingdings" panose="05000000000000000000" pitchFamily="2" charset="2"/>
              <a:buChar char="q"/>
            </a:pPr>
            <a:endParaRPr lang="it-IT" dirty="0"/>
          </a:p>
          <a:p>
            <a:pPr marL="285750" indent="-285750" algn="just">
              <a:buClr>
                <a:srgbClr val="C00000"/>
              </a:buClr>
              <a:buFont typeface="Wingdings" panose="05000000000000000000" pitchFamily="2" charset="2"/>
              <a:buChar char="q"/>
            </a:pPr>
            <a:r>
              <a:rPr lang="it-IT" dirty="0"/>
              <a:t>provocatrice: è un ragazzo che con il suo comportamento irrequieto, </a:t>
            </a:r>
            <a:r>
              <a:rPr lang="it-IT" dirty="0" err="1"/>
              <a:t>iper</a:t>
            </a:r>
            <a:r>
              <a:rPr lang="it-IT" dirty="0"/>
              <a:t>-reattivo e irritante, provoca gli attacchi subiti e spesso contrattacca le azioni dell’altro</a:t>
            </a:r>
          </a:p>
        </p:txBody>
      </p:sp>
      <p:sp>
        <p:nvSpPr>
          <p:cNvPr id="3" name="Rettangolo 2"/>
          <p:cNvSpPr/>
          <p:nvPr/>
        </p:nvSpPr>
        <p:spPr>
          <a:xfrm>
            <a:off x="515616" y="1028700"/>
            <a:ext cx="6720680" cy="400110"/>
          </a:xfrm>
          <a:prstGeom prst="rect">
            <a:avLst/>
          </a:prstGeom>
        </p:spPr>
        <p:txBody>
          <a:bodyPr wrap="square">
            <a:spAutoFit/>
          </a:bodyPr>
          <a:lstStyle/>
          <a:p>
            <a:r>
              <a:rPr lang="it-IT" b="1" dirty="0"/>
              <a:t>7. </a:t>
            </a:r>
            <a:r>
              <a:rPr lang="it-IT" sz="2000" b="1" dirty="0"/>
              <a:t>Il cyberbullismo </a:t>
            </a:r>
            <a:endParaRPr lang="it-IT" sz="2000" dirty="0"/>
          </a:p>
        </p:txBody>
      </p:sp>
    </p:spTree>
    <p:extLst>
      <p:ext uri="{BB962C8B-B14F-4D97-AF65-F5344CB8AC3E}">
        <p14:creationId xmlns:p14="http://schemas.microsoft.com/office/powerpoint/2010/main" val="3150067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47</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960723"/>
            <a:ext cx="8088832"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sz="2000" b="1" i="1" dirty="0">
                <a:solidFill>
                  <a:srgbClr val="C00000"/>
                </a:solidFill>
                <a:effectLst>
                  <a:outerShdw blurRad="38100" dist="38100" dir="2700000" algn="tl">
                    <a:srgbClr val="000000">
                      <a:alpha val="43137"/>
                    </a:srgbClr>
                  </a:outerShdw>
                </a:effectLst>
              </a:rPr>
              <a:t>La famiglia della vittima  </a:t>
            </a:r>
          </a:p>
          <a:p>
            <a:endParaRPr lang="it-IT" dirty="0"/>
          </a:p>
          <a:p>
            <a:pPr algn="just"/>
            <a:r>
              <a:rPr lang="it-IT" dirty="0"/>
              <a:t>Sono molto coese, tanto da coinvolgere i figli nella loro vita interna.</a:t>
            </a:r>
          </a:p>
          <a:p>
            <a:pPr algn="just"/>
            <a:r>
              <a:rPr lang="it-IT" dirty="0"/>
              <a:t>Ciò favorisce l’instaurarsi di un legame di stretta dipendenza dalla famiglia, con conseguente difficoltà sul versante dei rapporti con i pari.</a:t>
            </a:r>
          </a:p>
          <a:p>
            <a:pPr algn="just"/>
            <a:endParaRPr lang="it-IT" dirty="0"/>
          </a:p>
          <a:p>
            <a:pPr algn="just"/>
            <a:r>
              <a:rPr lang="it-IT" dirty="0"/>
              <a:t>In questi contesti risulta spesso rilevante il ruolo iperprotettivo della madre, mentre è assente o poco coinvolta la figura del padre.</a:t>
            </a:r>
          </a:p>
          <a:p>
            <a:pPr algn="just"/>
            <a:endParaRPr lang="it-IT" dirty="0"/>
          </a:p>
          <a:p>
            <a:pPr algn="just"/>
            <a:r>
              <a:rPr lang="it-IT" dirty="0"/>
              <a:t>Il risultato è che questi bambini hanno difficoltà nel gestire le relazioni sociali con gli altri e non riescono ad affrontare interazioni più complesse.</a:t>
            </a:r>
          </a:p>
          <a:p>
            <a:r>
              <a:rPr lang="it-IT" dirty="0"/>
              <a:t>(</a:t>
            </a:r>
            <a:r>
              <a:rPr lang="it-IT" dirty="0" err="1"/>
              <a:t>Genta</a:t>
            </a:r>
            <a:r>
              <a:rPr lang="it-IT" dirty="0"/>
              <a:t>, 2002)</a:t>
            </a:r>
          </a:p>
        </p:txBody>
      </p:sp>
      <p:sp>
        <p:nvSpPr>
          <p:cNvPr id="3" name="Rettangolo 2"/>
          <p:cNvSpPr/>
          <p:nvPr/>
        </p:nvSpPr>
        <p:spPr>
          <a:xfrm>
            <a:off x="515616" y="1028700"/>
            <a:ext cx="6720680" cy="400110"/>
          </a:xfrm>
          <a:prstGeom prst="rect">
            <a:avLst/>
          </a:prstGeom>
        </p:spPr>
        <p:txBody>
          <a:bodyPr wrap="square">
            <a:spAutoFit/>
          </a:bodyPr>
          <a:lstStyle/>
          <a:p>
            <a:r>
              <a:rPr lang="it-IT" b="1" dirty="0"/>
              <a:t>7. </a:t>
            </a:r>
            <a:r>
              <a:rPr lang="it-IT" sz="2000" b="1" dirty="0"/>
              <a:t>Il cyberbullismo </a:t>
            </a:r>
            <a:endParaRPr lang="it-IT" sz="2000" dirty="0"/>
          </a:p>
        </p:txBody>
      </p:sp>
    </p:spTree>
    <p:extLst>
      <p:ext uri="{BB962C8B-B14F-4D97-AF65-F5344CB8AC3E}">
        <p14:creationId xmlns:p14="http://schemas.microsoft.com/office/powerpoint/2010/main" val="10063493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48</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960723"/>
            <a:ext cx="80888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dirty="0"/>
          </a:p>
        </p:txBody>
      </p:sp>
      <p:sp>
        <p:nvSpPr>
          <p:cNvPr id="3" name="Rettangolo 2"/>
          <p:cNvSpPr/>
          <p:nvPr/>
        </p:nvSpPr>
        <p:spPr>
          <a:xfrm>
            <a:off x="515616" y="1028700"/>
            <a:ext cx="6720680" cy="369332"/>
          </a:xfrm>
          <a:prstGeom prst="rect">
            <a:avLst/>
          </a:prstGeom>
        </p:spPr>
        <p:txBody>
          <a:bodyPr wrap="square">
            <a:spAutoFit/>
          </a:bodyPr>
          <a:lstStyle/>
          <a:p>
            <a:r>
              <a:rPr lang="it-IT" b="1" dirty="0"/>
              <a:t>7. </a:t>
            </a:r>
            <a:r>
              <a:rPr lang="it-IT" sz="1600" b="1" dirty="0"/>
              <a:t>Il cyberbullismo (differenze)</a:t>
            </a:r>
            <a:endParaRPr lang="it-IT" sz="1600" dirty="0"/>
          </a:p>
        </p:txBody>
      </p:sp>
      <p:graphicFrame>
        <p:nvGraphicFramePr>
          <p:cNvPr id="2" name="Tabella 1">
            <a:extLst>
              <a:ext uri="{FF2B5EF4-FFF2-40B4-BE49-F238E27FC236}">
                <a16:creationId xmlns="" xmlns:a16="http://schemas.microsoft.com/office/drawing/2014/main" id="{8B491C7B-25EB-42D7-B5BD-1E1CE3B61ED9}"/>
              </a:ext>
            </a:extLst>
          </p:cNvPr>
          <p:cNvGraphicFramePr>
            <a:graphicFrameLocks noGrp="1"/>
          </p:cNvGraphicFramePr>
          <p:nvPr/>
        </p:nvGraphicFramePr>
        <p:xfrm>
          <a:off x="1354486" y="1556792"/>
          <a:ext cx="6265514" cy="4631100"/>
        </p:xfrm>
        <a:graphic>
          <a:graphicData uri="http://schemas.openxmlformats.org/drawingml/2006/table">
            <a:tbl>
              <a:tblPr/>
              <a:tblGrid>
                <a:gridCol w="3132955">
                  <a:extLst>
                    <a:ext uri="{9D8B030D-6E8A-4147-A177-3AD203B41FA5}">
                      <a16:colId xmlns="" xmlns:a16="http://schemas.microsoft.com/office/drawing/2014/main" val="2992321900"/>
                    </a:ext>
                  </a:extLst>
                </a:gridCol>
                <a:gridCol w="3132559">
                  <a:extLst>
                    <a:ext uri="{9D8B030D-6E8A-4147-A177-3AD203B41FA5}">
                      <a16:colId xmlns="" xmlns:a16="http://schemas.microsoft.com/office/drawing/2014/main" val="330980563"/>
                    </a:ext>
                  </a:extLst>
                </a:gridCol>
              </a:tblGrid>
              <a:tr h="168052">
                <a:tc>
                  <a:txBody>
                    <a:bodyPr/>
                    <a:lstStyle/>
                    <a:p>
                      <a:r>
                        <a:rPr lang="it-IT" sz="1600" b="1" dirty="0"/>
                        <a:t>Bullismo</a:t>
                      </a:r>
                    </a:p>
                  </a:txBody>
                  <a:tcPr marL="24198" marR="24198" marT="24198" marB="24198" anchor="ctr">
                    <a:lnL>
                      <a:noFill/>
                    </a:lnL>
                    <a:lnR>
                      <a:noFill/>
                    </a:lnR>
                    <a:lnT>
                      <a:noFill/>
                    </a:lnT>
                    <a:lnB>
                      <a:noFill/>
                    </a:lnB>
                  </a:tcPr>
                </a:tc>
                <a:tc>
                  <a:txBody>
                    <a:bodyPr/>
                    <a:lstStyle/>
                    <a:p>
                      <a:r>
                        <a:rPr lang="it-IT" sz="1600" b="1" dirty="0"/>
                        <a:t>Cyberbullismo</a:t>
                      </a:r>
                    </a:p>
                  </a:txBody>
                  <a:tcPr marL="24198" marR="24198" marT="24198" marB="24198" anchor="ctr">
                    <a:lnL>
                      <a:noFill/>
                    </a:lnL>
                    <a:lnR>
                      <a:noFill/>
                    </a:lnR>
                    <a:lnT>
                      <a:noFill/>
                    </a:lnT>
                    <a:lnB>
                      <a:noFill/>
                    </a:lnB>
                  </a:tcPr>
                </a:tc>
                <a:extLst>
                  <a:ext uri="{0D108BD9-81ED-4DB2-BD59-A6C34878D82A}">
                    <a16:rowId xmlns="" xmlns:a16="http://schemas.microsoft.com/office/drawing/2014/main" val="1771232187"/>
                  </a:ext>
                </a:extLst>
              </a:tr>
              <a:tr h="385104">
                <a:tc>
                  <a:txBody>
                    <a:bodyPr/>
                    <a:lstStyle/>
                    <a:p>
                      <a:endParaRPr lang="it-IT" sz="1600" dirty="0"/>
                    </a:p>
                    <a:p>
                      <a:r>
                        <a:rPr lang="it-IT" sz="1600" dirty="0"/>
                        <a:t>Sono coinvolti solo gli studenti della classe e/o dell'Istituto;</a:t>
                      </a:r>
                    </a:p>
                  </a:txBody>
                  <a:tcPr marL="24198" marR="24198" marT="24198" marB="24198" anchor="ctr">
                    <a:lnL>
                      <a:noFill/>
                    </a:lnL>
                    <a:lnR>
                      <a:noFill/>
                    </a:lnR>
                    <a:lnT>
                      <a:noFill/>
                    </a:lnT>
                    <a:lnB>
                      <a:noFill/>
                    </a:lnB>
                  </a:tcPr>
                </a:tc>
                <a:tc>
                  <a:txBody>
                    <a:bodyPr/>
                    <a:lstStyle/>
                    <a:p>
                      <a:r>
                        <a:rPr lang="it-IT" sz="1600" dirty="0"/>
                        <a:t>Possono essere coinvolti ragazzi ed adulti di tutto il mondo;</a:t>
                      </a:r>
                    </a:p>
                  </a:txBody>
                  <a:tcPr marL="24198" marR="24198" marT="24198" marB="24198" anchor="ctr">
                    <a:lnL>
                      <a:noFill/>
                    </a:lnL>
                    <a:lnR>
                      <a:noFill/>
                    </a:lnR>
                    <a:lnT>
                      <a:noFill/>
                    </a:lnT>
                    <a:lnB>
                      <a:noFill/>
                    </a:lnB>
                  </a:tcPr>
                </a:tc>
                <a:extLst>
                  <a:ext uri="{0D108BD9-81ED-4DB2-BD59-A6C34878D82A}">
                    <a16:rowId xmlns="" xmlns:a16="http://schemas.microsoft.com/office/drawing/2014/main" val="4033019939"/>
                  </a:ext>
                </a:extLst>
              </a:tr>
              <a:tr h="549172">
                <a:tc>
                  <a:txBody>
                    <a:bodyPr/>
                    <a:lstStyle/>
                    <a:p>
                      <a:r>
                        <a:rPr lang="it-IT" sz="1600" dirty="0"/>
                        <a:t>generalmente solo chi ha un carattere forte, capace di imporre il proprio potere, può diventare un bullo;</a:t>
                      </a:r>
                    </a:p>
                  </a:txBody>
                  <a:tcPr marL="24198" marR="24198" marT="24198" marB="24198" anchor="ctr">
                    <a:lnL>
                      <a:noFill/>
                    </a:lnL>
                    <a:lnR>
                      <a:noFill/>
                    </a:lnR>
                    <a:lnT>
                      <a:noFill/>
                    </a:lnT>
                    <a:lnB>
                      <a:noFill/>
                    </a:lnB>
                  </a:tcPr>
                </a:tc>
                <a:tc>
                  <a:txBody>
                    <a:bodyPr/>
                    <a:lstStyle/>
                    <a:p>
                      <a:r>
                        <a:rPr lang="it-IT" sz="1600" dirty="0"/>
                        <a:t>chiunque, anche chi e vittima nella vita reale, può diventare cyberbullo;</a:t>
                      </a:r>
                    </a:p>
                  </a:txBody>
                  <a:tcPr marL="24198" marR="24198" marT="24198" marB="24198" anchor="ctr">
                    <a:lnL>
                      <a:noFill/>
                    </a:lnL>
                    <a:lnR>
                      <a:noFill/>
                    </a:lnR>
                    <a:lnT>
                      <a:noFill/>
                    </a:lnT>
                    <a:lnB>
                      <a:noFill/>
                    </a:lnB>
                  </a:tcPr>
                </a:tc>
                <a:extLst>
                  <a:ext uri="{0D108BD9-81ED-4DB2-BD59-A6C34878D82A}">
                    <a16:rowId xmlns="" xmlns:a16="http://schemas.microsoft.com/office/drawing/2014/main" val="4212378120"/>
                  </a:ext>
                </a:extLst>
              </a:tr>
              <a:tr h="713240">
                <a:tc>
                  <a:txBody>
                    <a:bodyPr/>
                    <a:lstStyle/>
                    <a:p>
                      <a:r>
                        <a:rPr lang="it-IT" sz="1600" dirty="0"/>
                        <a:t>i bulli sono studenti, compagni di classe o di Istituto, conosciuti dalla vittima;</a:t>
                      </a:r>
                    </a:p>
                  </a:txBody>
                  <a:tcPr marL="24198" marR="24198" marT="24198" marB="24198" anchor="ctr">
                    <a:lnL>
                      <a:noFill/>
                    </a:lnL>
                    <a:lnR>
                      <a:noFill/>
                    </a:lnR>
                    <a:lnT>
                      <a:noFill/>
                    </a:lnT>
                    <a:lnB>
                      <a:noFill/>
                    </a:lnB>
                  </a:tcPr>
                </a:tc>
                <a:tc>
                  <a:txBody>
                    <a:bodyPr/>
                    <a:lstStyle/>
                    <a:p>
                      <a:r>
                        <a:rPr lang="it-IT" sz="1600" dirty="0"/>
                        <a:t>i cyberbulli possono essere anonimi e sollecitare la partecipazione di altri "amici" anonimi, in modo che la persona non sappia con chi sta interagendo;</a:t>
                      </a:r>
                    </a:p>
                  </a:txBody>
                  <a:tcPr marL="24198" marR="24198" marT="24198" marB="24198" anchor="ctr">
                    <a:lnL>
                      <a:noFill/>
                    </a:lnL>
                    <a:lnR>
                      <a:noFill/>
                    </a:lnR>
                    <a:lnT>
                      <a:noFill/>
                    </a:lnT>
                    <a:lnB>
                      <a:noFill/>
                    </a:lnB>
                  </a:tcPr>
                </a:tc>
                <a:extLst>
                  <a:ext uri="{0D108BD9-81ED-4DB2-BD59-A6C34878D82A}">
                    <a16:rowId xmlns="" xmlns:a16="http://schemas.microsoft.com/office/drawing/2014/main" val="3407245118"/>
                  </a:ext>
                </a:extLst>
              </a:tr>
              <a:tr h="713240">
                <a:tc>
                  <a:txBody>
                    <a:bodyPr/>
                    <a:lstStyle/>
                    <a:p>
                      <a:r>
                        <a:rPr lang="it-IT" sz="1600" dirty="0"/>
                        <a:t>le azioni di bullismo vengono raccontate ad altri studenti della scuola in cui sono avvenute, sono circoscritte ad un determinato ambiente;</a:t>
                      </a:r>
                    </a:p>
                  </a:txBody>
                  <a:tcPr marL="24198" marR="24198" marT="24198" marB="24198" anchor="ctr">
                    <a:lnL>
                      <a:noFill/>
                    </a:lnL>
                    <a:lnR>
                      <a:noFill/>
                    </a:lnR>
                    <a:lnT>
                      <a:noFill/>
                    </a:lnT>
                    <a:lnB>
                      <a:noFill/>
                    </a:lnB>
                  </a:tcPr>
                </a:tc>
                <a:tc>
                  <a:txBody>
                    <a:bodyPr/>
                    <a:lstStyle/>
                    <a:p>
                      <a:r>
                        <a:rPr lang="it-IT" sz="1600" dirty="0"/>
                        <a:t>il materiale utilizzato per azioni di cyberbullismo può essere diffuso in tutto il mondo;</a:t>
                      </a:r>
                    </a:p>
                  </a:txBody>
                  <a:tcPr marL="24198" marR="24198" marT="24198" marB="24198" anchor="ctr">
                    <a:lnL>
                      <a:noFill/>
                    </a:lnL>
                    <a:lnR>
                      <a:noFill/>
                    </a:lnR>
                    <a:lnT>
                      <a:noFill/>
                    </a:lnT>
                    <a:lnB>
                      <a:noFill/>
                    </a:lnB>
                  </a:tcPr>
                </a:tc>
                <a:extLst>
                  <a:ext uri="{0D108BD9-81ED-4DB2-BD59-A6C34878D82A}">
                    <a16:rowId xmlns="" xmlns:a16="http://schemas.microsoft.com/office/drawing/2014/main" val="716246042"/>
                  </a:ext>
                </a:extLst>
              </a:tr>
            </a:tbl>
          </a:graphicData>
        </a:graphic>
      </p:graphicFrame>
    </p:spTree>
    <p:extLst>
      <p:ext uri="{BB962C8B-B14F-4D97-AF65-F5344CB8AC3E}">
        <p14:creationId xmlns:p14="http://schemas.microsoft.com/office/powerpoint/2010/main" val="31793590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49</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960723"/>
            <a:ext cx="80888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dirty="0"/>
          </a:p>
        </p:txBody>
      </p:sp>
      <p:sp>
        <p:nvSpPr>
          <p:cNvPr id="3" name="Rettangolo 2"/>
          <p:cNvSpPr/>
          <p:nvPr/>
        </p:nvSpPr>
        <p:spPr>
          <a:xfrm>
            <a:off x="515616" y="1028700"/>
            <a:ext cx="6720680" cy="369332"/>
          </a:xfrm>
          <a:prstGeom prst="rect">
            <a:avLst/>
          </a:prstGeom>
        </p:spPr>
        <p:txBody>
          <a:bodyPr wrap="square">
            <a:spAutoFit/>
          </a:bodyPr>
          <a:lstStyle/>
          <a:p>
            <a:r>
              <a:rPr lang="it-IT" b="1" dirty="0"/>
              <a:t>7. </a:t>
            </a:r>
            <a:r>
              <a:rPr lang="it-IT" sz="1600" b="1" dirty="0"/>
              <a:t>Il cyberbullismo (differenze)</a:t>
            </a:r>
            <a:endParaRPr lang="it-IT" sz="1600" dirty="0"/>
          </a:p>
        </p:txBody>
      </p:sp>
      <p:graphicFrame>
        <p:nvGraphicFramePr>
          <p:cNvPr id="2" name="Tabella 1">
            <a:extLst>
              <a:ext uri="{FF2B5EF4-FFF2-40B4-BE49-F238E27FC236}">
                <a16:creationId xmlns="" xmlns:a16="http://schemas.microsoft.com/office/drawing/2014/main" id="{8B491C7B-25EB-42D7-B5BD-1E1CE3B61ED9}"/>
              </a:ext>
            </a:extLst>
          </p:cNvPr>
          <p:cNvGraphicFramePr>
            <a:graphicFrameLocks noGrp="1"/>
          </p:cNvGraphicFramePr>
          <p:nvPr>
            <p:extLst>
              <p:ext uri="{D42A27DB-BD31-4B8C-83A1-F6EECF244321}">
                <p14:modId xmlns:p14="http://schemas.microsoft.com/office/powerpoint/2010/main" val="503777406"/>
              </p:ext>
            </p:extLst>
          </p:nvPr>
        </p:nvGraphicFramePr>
        <p:xfrm>
          <a:off x="1354882" y="1614267"/>
          <a:ext cx="6265118" cy="4156516"/>
        </p:xfrm>
        <a:graphic>
          <a:graphicData uri="http://schemas.openxmlformats.org/drawingml/2006/table">
            <a:tbl>
              <a:tblPr/>
              <a:tblGrid>
                <a:gridCol w="3132559">
                  <a:extLst>
                    <a:ext uri="{9D8B030D-6E8A-4147-A177-3AD203B41FA5}">
                      <a16:colId xmlns="" xmlns:a16="http://schemas.microsoft.com/office/drawing/2014/main" val="2992321900"/>
                    </a:ext>
                  </a:extLst>
                </a:gridCol>
                <a:gridCol w="3132559">
                  <a:extLst>
                    <a:ext uri="{9D8B030D-6E8A-4147-A177-3AD203B41FA5}">
                      <a16:colId xmlns="" xmlns:a16="http://schemas.microsoft.com/office/drawing/2014/main" val="330980563"/>
                    </a:ext>
                  </a:extLst>
                </a:gridCol>
              </a:tblGrid>
              <a:tr h="549172">
                <a:tc>
                  <a:txBody>
                    <a:bodyPr/>
                    <a:lstStyle/>
                    <a:p>
                      <a:r>
                        <a:rPr lang="it-IT" sz="1600" b="1" dirty="0"/>
                        <a:t>Bullismo</a:t>
                      </a:r>
                    </a:p>
                  </a:txBody>
                  <a:tcPr marL="24198" marR="24198" marT="24198" marB="24198" anchor="ctr">
                    <a:lnL>
                      <a:noFill/>
                    </a:lnL>
                    <a:lnR>
                      <a:noFill/>
                    </a:lnR>
                    <a:lnT>
                      <a:noFill/>
                    </a:lnT>
                    <a:lnB>
                      <a:noFill/>
                    </a:lnB>
                  </a:tcPr>
                </a:tc>
                <a:tc>
                  <a:txBody>
                    <a:bodyPr/>
                    <a:lstStyle/>
                    <a:p>
                      <a:r>
                        <a:rPr lang="it-IT" sz="1600" b="1" dirty="0"/>
                        <a:t>Cyberbullismo</a:t>
                      </a:r>
                    </a:p>
                  </a:txBody>
                  <a:tcPr marL="24198" marR="24198" marT="24198" marB="24198" anchor="ctr">
                    <a:lnL>
                      <a:noFill/>
                    </a:lnL>
                    <a:lnR>
                      <a:noFill/>
                    </a:lnR>
                    <a:lnT>
                      <a:noFill/>
                    </a:lnT>
                    <a:lnB>
                      <a:noFill/>
                    </a:lnB>
                  </a:tcPr>
                </a:tc>
                <a:extLst>
                  <a:ext uri="{0D108BD9-81ED-4DB2-BD59-A6C34878D82A}">
                    <a16:rowId xmlns="" xmlns:a16="http://schemas.microsoft.com/office/drawing/2014/main" val="2132637919"/>
                  </a:ext>
                </a:extLst>
              </a:tr>
              <a:tr h="549172">
                <a:tc>
                  <a:txBody>
                    <a:bodyPr/>
                    <a:lstStyle/>
                    <a:p>
                      <a:r>
                        <a:rPr lang="it-IT" sz="1600"/>
                        <a:t>le dinamiche scolastiche o del gruppo classe limitano le azioni aggressive;</a:t>
                      </a:r>
                    </a:p>
                  </a:txBody>
                  <a:tcPr marL="24198" marR="24198" marT="24198" marB="24198" anchor="ctr">
                    <a:lnL>
                      <a:noFill/>
                    </a:lnL>
                    <a:lnR>
                      <a:noFill/>
                    </a:lnR>
                    <a:lnT>
                      <a:noFill/>
                    </a:lnT>
                    <a:lnB>
                      <a:noFill/>
                    </a:lnB>
                  </a:tcPr>
                </a:tc>
                <a:tc>
                  <a:txBody>
                    <a:bodyPr/>
                    <a:lstStyle/>
                    <a:p>
                      <a:r>
                        <a:rPr lang="it-IT" sz="1600" dirty="0"/>
                        <a:t>i cyberbulli hanno ampia liberta nel poter fare online ciò che non potrebbero fare nella vita reale;</a:t>
                      </a:r>
                    </a:p>
                  </a:txBody>
                  <a:tcPr marL="24198" marR="24198" marT="24198" marB="24198" anchor="ctr">
                    <a:lnL>
                      <a:noFill/>
                    </a:lnL>
                    <a:lnR>
                      <a:noFill/>
                    </a:lnR>
                    <a:lnT>
                      <a:noFill/>
                    </a:lnT>
                    <a:lnB>
                      <a:noFill/>
                    </a:lnB>
                  </a:tcPr>
                </a:tc>
                <a:extLst>
                  <a:ext uri="{0D108BD9-81ED-4DB2-BD59-A6C34878D82A}">
                    <a16:rowId xmlns="" xmlns:a16="http://schemas.microsoft.com/office/drawing/2014/main" val="3687097829"/>
                  </a:ext>
                </a:extLst>
              </a:tr>
              <a:tr h="549172">
                <a:tc>
                  <a:txBody>
                    <a:bodyPr/>
                    <a:lstStyle/>
                    <a:p>
                      <a:r>
                        <a:rPr lang="it-IT" sz="1600" dirty="0"/>
                        <a:t>bisogno del bullo di dominare nelle relazioni interpersonali attraverso il contatto diretto con la vittima;</a:t>
                      </a:r>
                    </a:p>
                  </a:txBody>
                  <a:tcPr marL="24198" marR="24198" marT="24198" marB="24198" anchor="ctr">
                    <a:lnL>
                      <a:noFill/>
                    </a:lnL>
                    <a:lnR>
                      <a:noFill/>
                    </a:lnR>
                    <a:lnT>
                      <a:noFill/>
                    </a:lnT>
                    <a:lnB>
                      <a:noFill/>
                    </a:lnB>
                  </a:tcPr>
                </a:tc>
                <a:tc>
                  <a:txBody>
                    <a:bodyPr/>
                    <a:lstStyle/>
                    <a:p>
                      <a:r>
                        <a:rPr lang="it-IT" sz="1600" dirty="0"/>
                        <a:t>percezione di invisibilità da parte del cyberbullo attraverso azioni che si celano dietro la tecnologia;</a:t>
                      </a:r>
                    </a:p>
                  </a:txBody>
                  <a:tcPr marL="24198" marR="24198" marT="24198" marB="24198" anchor="ctr">
                    <a:lnL>
                      <a:noFill/>
                    </a:lnL>
                    <a:lnR>
                      <a:noFill/>
                    </a:lnR>
                    <a:lnT>
                      <a:noFill/>
                    </a:lnT>
                    <a:lnB>
                      <a:noFill/>
                    </a:lnB>
                  </a:tcPr>
                </a:tc>
                <a:extLst>
                  <a:ext uri="{0D108BD9-81ED-4DB2-BD59-A6C34878D82A}">
                    <a16:rowId xmlns="" xmlns:a16="http://schemas.microsoft.com/office/drawing/2014/main" val="562877167"/>
                  </a:ext>
                </a:extLst>
              </a:tr>
              <a:tr h="549172">
                <a:tc>
                  <a:txBody>
                    <a:bodyPr/>
                    <a:lstStyle/>
                    <a:p>
                      <a:r>
                        <a:rPr lang="it-IT" sz="1600"/>
                        <a:t>reazioni evidenti da parte della vittima e visibili nell'atto dell'azione di bullismo;</a:t>
                      </a:r>
                    </a:p>
                  </a:txBody>
                  <a:tcPr marL="24198" marR="24198" marT="24198" marB="24198" anchor="ctr">
                    <a:lnL>
                      <a:noFill/>
                    </a:lnL>
                    <a:lnR>
                      <a:noFill/>
                    </a:lnR>
                    <a:lnT>
                      <a:noFill/>
                    </a:lnT>
                    <a:lnB>
                      <a:noFill/>
                    </a:lnB>
                  </a:tcPr>
                </a:tc>
                <a:tc>
                  <a:txBody>
                    <a:bodyPr/>
                    <a:lstStyle/>
                    <a:p>
                      <a:r>
                        <a:rPr lang="it-IT" sz="1600" dirty="0"/>
                        <a:t>assenza di reazioni visibili da parte della vittima che non consentono al cyberbullo di vedere gli effetti delle proprie azioni;</a:t>
                      </a:r>
                    </a:p>
                  </a:txBody>
                  <a:tcPr marL="24198" marR="24198" marT="24198" marB="24198" anchor="ctr">
                    <a:lnL>
                      <a:noFill/>
                    </a:lnL>
                    <a:lnR>
                      <a:noFill/>
                    </a:lnR>
                    <a:lnT>
                      <a:noFill/>
                    </a:lnT>
                    <a:lnB>
                      <a:noFill/>
                    </a:lnB>
                  </a:tcPr>
                </a:tc>
                <a:extLst>
                  <a:ext uri="{0D108BD9-81ED-4DB2-BD59-A6C34878D82A}">
                    <a16:rowId xmlns="" xmlns:a16="http://schemas.microsoft.com/office/drawing/2014/main" val="9442644"/>
                  </a:ext>
                </a:extLst>
              </a:tr>
              <a:tr h="549172">
                <a:tc>
                  <a:txBody>
                    <a:bodyPr/>
                    <a:lstStyle/>
                    <a:p>
                      <a:r>
                        <a:rPr lang="it-IT" sz="1600"/>
                        <a:t>tendenza a sottrarsi da responsabilita portando su un piano scherzoso le azioni di violenza.</a:t>
                      </a:r>
                    </a:p>
                  </a:txBody>
                  <a:tcPr marL="24198" marR="24198" marT="24198" marB="24198" anchor="ctr">
                    <a:lnL>
                      <a:noFill/>
                    </a:lnL>
                    <a:lnR>
                      <a:noFill/>
                    </a:lnR>
                    <a:lnT>
                      <a:noFill/>
                    </a:lnT>
                    <a:lnB>
                      <a:noFill/>
                    </a:lnB>
                  </a:tcPr>
                </a:tc>
                <a:tc>
                  <a:txBody>
                    <a:bodyPr/>
                    <a:lstStyle/>
                    <a:p>
                      <a:r>
                        <a:rPr lang="it-IT" sz="1600" dirty="0"/>
                        <a:t>sdoppiamento della personalità: le conseguenze delle proprie azioni vengono attribuite al "profilo utente" creato.</a:t>
                      </a:r>
                    </a:p>
                  </a:txBody>
                  <a:tcPr marL="24198" marR="24198" marT="24198" marB="24198" anchor="ctr">
                    <a:lnL>
                      <a:noFill/>
                    </a:lnL>
                    <a:lnR>
                      <a:noFill/>
                    </a:lnR>
                    <a:lnT>
                      <a:noFill/>
                    </a:lnT>
                    <a:lnB>
                      <a:noFill/>
                    </a:lnB>
                  </a:tcPr>
                </a:tc>
                <a:extLst>
                  <a:ext uri="{0D108BD9-81ED-4DB2-BD59-A6C34878D82A}">
                    <a16:rowId xmlns="" xmlns:a16="http://schemas.microsoft.com/office/drawing/2014/main" val="698336387"/>
                  </a:ext>
                </a:extLst>
              </a:tr>
            </a:tbl>
          </a:graphicData>
        </a:graphic>
      </p:graphicFrame>
    </p:spTree>
    <p:extLst>
      <p:ext uri="{BB962C8B-B14F-4D97-AF65-F5344CB8AC3E}">
        <p14:creationId xmlns:p14="http://schemas.microsoft.com/office/powerpoint/2010/main" val="4145787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5</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515616" y="1514911"/>
            <a:ext cx="808883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t-IT" dirty="0"/>
              <a:t>Questo nuovo sistema sociale complesso permette agli individui di essere in relazione continua con la famiglia e il gruppo di amici, ma anche con gli ambienti cui hanno accesso attraverso le nuove tecnologie, con persone diverse, diversi luoghi, ecc.</a:t>
            </a:r>
          </a:p>
          <a:p>
            <a:pPr algn="just"/>
            <a:endParaRPr lang="it-IT" dirty="0"/>
          </a:p>
          <a:p>
            <a:pPr algn="just"/>
            <a:r>
              <a:rPr lang="it-IT" dirty="0"/>
              <a:t>Il diventare amici nelle relazioni tradizionali prevede uno scambio emotivo, un rapporto di intimità; il concetto di fare amicizia in rete può essere svincolato da tutto ciò ed essere basato sulla quantità come affermazione di sé (ho 1000 amici, ecc.) </a:t>
            </a:r>
          </a:p>
          <a:p>
            <a:pPr algn="just"/>
            <a:endParaRPr lang="it-IT" dirty="0"/>
          </a:p>
          <a:p>
            <a:pPr algn="just"/>
            <a:r>
              <a:rPr lang="it-IT" dirty="0"/>
              <a:t>La comunicazione via internet esercita oggi una fascinazione soprattutto attraverso immagini, suoni e messaggi veloci in tempo reale. L’essere </a:t>
            </a:r>
            <a:r>
              <a:rPr lang="it-IT" i="1" dirty="0"/>
              <a:t>connessi</a:t>
            </a:r>
            <a:r>
              <a:rPr lang="it-IT" dirty="0"/>
              <a:t> diventa una necessità sentita soprattutto dai più giovani.</a:t>
            </a:r>
          </a:p>
          <a:p>
            <a:pPr algn="just"/>
            <a:endParaRPr lang="it-IT" dirty="0"/>
          </a:p>
          <a:p>
            <a:pPr algn="just"/>
            <a:r>
              <a:rPr lang="it-IT" dirty="0"/>
              <a:t>Considerando che la rete è uno strumento oggi irrinunciabile si rende necessario un aumento della consapevolezza e della capacità di educare alla sua fruizione. </a:t>
            </a:r>
          </a:p>
        </p:txBody>
      </p:sp>
      <p:sp>
        <p:nvSpPr>
          <p:cNvPr id="3" name="Rettangolo 2"/>
          <p:cNvSpPr/>
          <p:nvPr/>
        </p:nvSpPr>
        <p:spPr>
          <a:xfrm>
            <a:off x="515616" y="1028700"/>
            <a:ext cx="6720680" cy="400110"/>
          </a:xfrm>
          <a:prstGeom prst="rect">
            <a:avLst/>
          </a:prstGeom>
        </p:spPr>
        <p:txBody>
          <a:bodyPr wrap="square">
            <a:spAutoFit/>
          </a:bodyPr>
          <a:lstStyle/>
          <a:p>
            <a:r>
              <a:rPr lang="it-IT" b="1" dirty="0"/>
              <a:t>5. </a:t>
            </a:r>
            <a:r>
              <a:rPr lang="it-IT" sz="2000" b="1" dirty="0"/>
              <a:t>Il cyberbullismo </a:t>
            </a:r>
            <a:endParaRPr lang="it-IT" sz="2000" dirty="0"/>
          </a:p>
        </p:txBody>
      </p:sp>
    </p:spTree>
    <p:extLst>
      <p:ext uri="{BB962C8B-B14F-4D97-AF65-F5344CB8AC3E}">
        <p14:creationId xmlns:p14="http://schemas.microsoft.com/office/powerpoint/2010/main" val="9740951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50</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527584" y="1676042"/>
            <a:ext cx="8088832"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t-IT" b="1" dirty="0"/>
              <a:t>Dinamiche psicologiche del cyberbullismo : il disimpegno morale e la de-umanizzazione della vittima</a:t>
            </a:r>
            <a:endParaRPr lang="it-IT" b="1" i="1" dirty="0">
              <a:solidFill>
                <a:srgbClr val="C00000"/>
              </a:solidFill>
              <a:effectLst>
                <a:outerShdw blurRad="38100" dist="38100" dir="2700000" algn="tl">
                  <a:srgbClr val="000000">
                    <a:alpha val="43137"/>
                  </a:srgbClr>
                </a:outerShdw>
              </a:effectLst>
            </a:endParaRPr>
          </a:p>
          <a:p>
            <a:endParaRPr lang="it-IT" b="1" i="1" dirty="0">
              <a:solidFill>
                <a:srgbClr val="C00000"/>
              </a:solidFill>
              <a:effectLst>
                <a:outerShdw blurRad="38100" dist="38100" dir="2700000" algn="tl">
                  <a:srgbClr val="000000">
                    <a:alpha val="43137"/>
                  </a:srgbClr>
                </a:outerShdw>
              </a:effectLst>
            </a:endParaRPr>
          </a:p>
          <a:p>
            <a:r>
              <a:rPr lang="it-IT" b="1" i="1" dirty="0">
                <a:solidFill>
                  <a:srgbClr val="C00000"/>
                </a:solidFill>
                <a:effectLst>
                  <a:outerShdw blurRad="38100" dist="38100" dir="2700000" algn="tl">
                    <a:srgbClr val="000000">
                      <a:alpha val="43137"/>
                    </a:srgbClr>
                  </a:outerShdw>
                </a:effectLst>
              </a:rPr>
              <a:t>Disimpegno morale  </a:t>
            </a:r>
          </a:p>
          <a:p>
            <a:endParaRPr lang="it-IT" sz="2000" b="1" i="1" dirty="0">
              <a:solidFill>
                <a:srgbClr val="C00000"/>
              </a:solidFill>
              <a:effectLst>
                <a:outerShdw blurRad="38100" dist="38100" dir="2700000" algn="tl">
                  <a:srgbClr val="000000">
                    <a:alpha val="43137"/>
                  </a:srgbClr>
                </a:outerShdw>
              </a:effectLst>
            </a:endParaRPr>
          </a:p>
          <a:p>
            <a:pPr marL="285750" indent="-285750" algn="just">
              <a:buFont typeface="Wingdings" panose="05000000000000000000" pitchFamily="2" charset="2"/>
              <a:buChar char="Ø"/>
            </a:pPr>
            <a:r>
              <a:rPr lang="it-IT" dirty="0"/>
              <a:t>È strettamente connesso alle emozioni morali: la colpa e la vergogna.</a:t>
            </a:r>
          </a:p>
          <a:p>
            <a:pPr marL="285750" indent="-285750" algn="just">
              <a:buFont typeface="Wingdings" panose="05000000000000000000" pitchFamily="2" charset="2"/>
              <a:buChar char="Ø"/>
            </a:pPr>
            <a:r>
              <a:rPr lang="it-IT" dirty="0"/>
              <a:t>Nel BULLISMO legittima la condotta aggressiva del bullo.</a:t>
            </a:r>
          </a:p>
          <a:p>
            <a:pPr marL="285750" indent="-285750" algn="just">
              <a:buFont typeface="Wingdings" panose="05000000000000000000" pitchFamily="2" charset="2"/>
              <a:buChar char="Ø"/>
            </a:pPr>
            <a:r>
              <a:rPr lang="it-IT" dirty="0"/>
              <a:t>Fra i meccanismi del disimpegno morale, quello più utilizzato</a:t>
            </a:r>
          </a:p>
          <a:p>
            <a:pPr algn="just"/>
            <a:r>
              <a:rPr lang="it-IT" dirty="0"/>
              <a:t>    dal bullo è la DEUMANIZZAZIONE (</a:t>
            </a:r>
            <a:r>
              <a:rPr lang="it-IT" dirty="0" err="1"/>
              <a:t>Menesini</a:t>
            </a:r>
            <a:r>
              <a:rPr lang="it-IT" dirty="0"/>
              <a:t>, </a:t>
            </a:r>
            <a:r>
              <a:rPr lang="it-IT" dirty="0" err="1"/>
              <a:t>Fonzi</a:t>
            </a:r>
            <a:r>
              <a:rPr lang="it-IT" dirty="0"/>
              <a:t>, Vannucci, 1997).</a:t>
            </a:r>
          </a:p>
          <a:p>
            <a:pPr marL="285750" indent="-285750" algn="just">
              <a:buFont typeface="Wingdings" panose="05000000000000000000" pitchFamily="2" charset="2"/>
              <a:buChar char="Ø"/>
            </a:pPr>
            <a:r>
              <a:rPr lang="it-IT" dirty="0"/>
              <a:t>Consiste nell’attribuire alle vittime un’assenza di sentimenti umani che frena il nascere e lo svilupparsi del senso di colpa di fronte alla loro sofferenza.</a:t>
            </a:r>
          </a:p>
          <a:p>
            <a:pPr marL="285750" indent="-285750" algn="just">
              <a:buFont typeface="Wingdings" panose="05000000000000000000" pitchFamily="2" charset="2"/>
              <a:buChar char="Ø"/>
            </a:pPr>
            <a:r>
              <a:rPr lang="it-IT" dirty="0"/>
              <a:t>Nel CYBER BULLISMO l’assenza di un contatto reale tra il bullo e la vittima potrebbe facilitare la </a:t>
            </a:r>
            <a:r>
              <a:rPr lang="it-IT" dirty="0" err="1"/>
              <a:t>deumanizzazione</a:t>
            </a:r>
            <a:r>
              <a:rPr lang="it-IT" dirty="0"/>
              <a:t>.</a:t>
            </a:r>
          </a:p>
        </p:txBody>
      </p:sp>
      <p:sp>
        <p:nvSpPr>
          <p:cNvPr id="3" name="Rettangolo 2"/>
          <p:cNvSpPr/>
          <p:nvPr/>
        </p:nvSpPr>
        <p:spPr>
          <a:xfrm>
            <a:off x="515616" y="1028700"/>
            <a:ext cx="6720680" cy="400110"/>
          </a:xfrm>
          <a:prstGeom prst="rect">
            <a:avLst/>
          </a:prstGeom>
        </p:spPr>
        <p:txBody>
          <a:bodyPr wrap="square">
            <a:spAutoFit/>
          </a:bodyPr>
          <a:lstStyle/>
          <a:p>
            <a:r>
              <a:rPr lang="it-IT" b="1" dirty="0"/>
              <a:t>7. </a:t>
            </a:r>
            <a:r>
              <a:rPr lang="it-IT" sz="2000" b="1" dirty="0"/>
              <a:t>Il cyberbullismo </a:t>
            </a:r>
            <a:endParaRPr lang="it-IT" sz="2000" dirty="0"/>
          </a:p>
        </p:txBody>
      </p:sp>
    </p:spTree>
    <p:extLst>
      <p:ext uri="{BB962C8B-B14F-4D97-AF65-F5344CB8AC3E}">
        <p14:creationId xmlns:p14="http://schemas.microsoft.com/office/powerpoint/2010/main" val="39548112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51</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527584" y="1676042"/>
            <a:ext cx="8088832"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b="1" i="1" dirty="0">
              <a:solidFill>
                <a:srgbClr val="C00000"/>
              </a:solidFill>
              <a:effectLst>
                <a:outerShdw blurRad="38100" dist="38100" dir="2700000" algn="tl">
                  <a:srgbClr val="000000">
                    <a:alpha val="43137"/>
                  </a:srgbClr>
                </a:outerShdw>
              </a:effectLst>
            </a:endParaRPr>
          </a:p>
          <a:p>
            <a:r>
              <a:rPr lang="it-IT" b="1" i="1" dirty="0">
                <a:solidFill>
                  <a:srgbClr val="C00000"/>
                </a:solidFill>
                <a:effectLst>
                  <a:outerShdw blurRad="38100" dist="38100" dir="2700000" algn="tl">
                    <a:srgbClr val="000000">
                      <a:alpha val="43137"/>
                    </a:srgbClr>
                  </a:outerShdw>
                </a:effectLst>
              </a:rPr>
              <a:t>Conseguenze del cyberbullismo  </a:t>
            </a:r>
          </a:p>
          <a:p>
            <a:endParaRPr lang="it-IT" sz="2000" b="1" i="1" dirty="0">
              <a:solidFill>
                <a:srgbClr val="C00000"/>
              </a:solidFill>
              <a:effectLst>
                <a:outerShdw blurRad="38100" dist="38100" dir="2700000" algn="tl">
                  <a:srgbClr val="000000">
                    <a:alpha val="43137"/>
                  </a:srgbClr>
                </a:outerShdw>
              </a:effectLst>
            </a:endParaRPr>
          </a:p>
          <a:p>
            <a:pPr algn="just"/>
            <a:r>
              <a:rPr lang="it-IT" dirty="0"/>
              <a:t>Le conseguenze del cyberbullismo si manifestano nella vita reale delle vittime con cambi di umore improvvisi, disturbi emotivi, problemi di salute fisica, dolori addominali e disturbi del sonno, nervosismo, ansia, si chiudono in se stesse e non comunicano con il resto del mondo.</a:t>
            </a:r>
          </a:p>
          <a:p>
            <a:pPr algn="just"/>
            <a:endParaRPr lang="it-IT" dirty="0"/>
          </a:p>
          <a:p>
            <a:pPr algn="just"/>
            <a:r>
              <a:rPr lang="it-IT" dirty="0"/>
              <a:t>Cadono in una specie di depressione e la loro autostima e sicurezza cala.</a:t>
            </a:r>
          </a:p>
          <a:p>
            <a:pPr algn="just"/>
            <a:endParaRPr lang="it-IT" dirty="0"/>
          </a:p>
          <a:p>
            <a:pPr algn="just"/>
            <a:r>
              <a:rPr lang="it-IT" dirty="0"/>
              <a:t>Nei casi più disperati decidono di togliersi la vita.</a:t>
            </a:r>
            <a:endParaRPr lang="it-IT" sz="2000" b="1" i="1" dirty="0">
              <a:solidFill>
                <a:srgbClr val="C00000"/>
              </a:solidFill>
              <a:effectLst>
                <a:outerShdw blurRad="38100" dist="38100" dir="2700000" algn="tl">
                  <a:srgbClr val="000000">
                    <a:alpha val="43137"/>
                  </a:srgbClr>
                </a:outerShdw>
              </a:effectLst>
            </a:endParaRPr>
          </a:p>
        </p:txBody>
      </p:sp>
      <p:sp>
        <p:nvSpPr>
          <p:cNvPr id="3" name="Rettangolo 2"/>
          <p:cNvSpPr/>
          <p:nvPr/>
        </p:nvSpPr>
        <p:spPr>
          <a:xfrm>
            <a:off x="515616" y="1028700"/>
            <a:ext cx="6720680" cy="400110"/>
          </a:xfrm>
          <a:prstGeom prst="rect">
            <a:avLst/>
          </a:prstGeom>
        </p:spPr>
        <p:txBody>
          <a:bodyPr wrap="square">
            <a:spAutoFit/>
          </a:bodyPr>
          <a:lstStyle/>
          <a:p>
            <a:r>
              <a:rPr lang="it-IT" b="1" dirty="0"/>
              <a:t>7. </a:t>
            </a:r>
            <a:r>
              <a:rPr lang="it-IT" sz="2000" b="1" dirty="0"/>
              <a:t>Il cyberbullismo </a:t>
            </a:r>
            <a:endParaRPr lang="it-IT" sz="2000" dirty="0"/>
          </a:p>
        </p:txBody>
      </p:sp>
    </p:spTree>
    <p:extLst>
      <p:ext uri="{BB962C8B-B14F-4D97-AF65-F5344CB8AC3E}">
        <p14:creationId xmlns:p14="http://schemas.microsoft.com/office/powerpoint/2010/main" val="7108535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52</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527584" y="1676042"/>
            <a:ext cx="808883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b="1" i="1" dirty="0">
              <a:solidFill>
                <a:srgbClr val="C00000"/>
              </a:solidFill>
              <a:effectLst>
                <a:outerShdw blurRad="38100" dist="38100" dir="2700000" algn="tl">
                  <a:srgbClr val="000000">
                    <a:alpha val="43137"/>
                  </a:srgbClr>
                </a:outerShdw>
              </a:effectLst>
            </a:endParaRPr>
          </a:p>
          <a:p>
            <a:r>
              <a:rPr lang="it-IT" b="1" i="1" dirty="0">
                <a:solidFill>
                  <a:srgbClr val="C00000"/>
                </a:solidFill>
                <a:effectLst>
                  <a:outerShdw blurRad="38100" dist="38100" dir="2700000" algn="tl">
                    <a:srgbClr val="000000">
                      <a:alpha val="43137"/>
                    </a:srgbClr>
                  </a:outerShdw>
                </a:effectLst>
              </a:rPr>
              <a:t>All’interno della scuola: </a:t>
            </a:r>
          </a:p>
          <a:p>
            <a:r>
              <a:rPr lang="it-IT" b="1" i="1" dirty="0">
                <a:solidFill>
                  <a:srgbClr val="C00000"/>
                </a:solidFill>
                <a:effectLst>
                  <a:outerShdw blurRad="38100" dist="38100" dir="2700000" algn="tl">
                    <a:srgbClr val="000000">
                      <a:alpha val="43137"/>
                    </a:srgbClr>
                  </a:outerShdw>
                </a:effectLst>
              </a:rPr>
              <a:t> </a:t>
            </a:r>
          </a:p>
          <a:p>
            <a:pPr marL="285750" indent="-285750" algn="just">
              <a:buFont typeface="Wingdings" panose="05000000000000000000" pitchFamily="2" charset="2"/>
              <a:buChar char="Ø"/>
            </a:pPr>
            <a:r>
              <a:rPr lang="it-IT" dirty="0"/>
              <a:t> Bisognerà costruire una rete di operatori, individuando un referente e un team a supporto,</a:t>
            </a:r>
          </a:p>
          <a:p>
            <a:pPr marL="285750" indent="-285750" algn="just">
              <a:buFont typeface="Wingdings" panose="05000000000000000000" pitchFamily="2" charset="2"/>
              <a:buChar char="Ø"/>
            </a:pPr>
            <a:r>
              <a:rPr lang="it-IT" dirty="0"/>
              <a:t> Occuparsi della formazione dei docenti, dei genitori e dei ragazzi sui rischi del cyber bullismo, sui temi della legalità e della gestione delle relazioni e dei conflitti,</a:t>
            </a:r>
          </a:p>
          <a:p>
            <a:pPr marL="285750" indent="-285750" algn="just">
              <a:buFont typeface="Wingdings" panose="05000000000000000000" pitchFamily="2" charset="2"/>
              <a:buChar char="Ø"/>
            </a:pPr>
            <a:r>
              <a:rPr lang="it-IT" dirty="0"/>
              <a:t> Adattare il regolamento scolastico che definisce chiare regole sull'utilizzo di cellulari a scuola,</a:t>
            </a:r>
          </a:p>
          <a:p>
            <a:pPr marL="285750" indent="-285750" algn="just">
              <a:buFont typeface="Wingdings" panose="05000000000000000000" pitchFamily="2" charset="2"/>
              <a:buChar char="Ø"/>
            </a:pPr>
            <a:r>
              <a:rPr lang="it-IT" dirty="0"/>
              <a:t> Somministrare questionari rivolti agli alunni per monitorare l’andamento dei comportamenti di cyber bullismo,</a:t>
            </a:r>
          </a:p>
          <a:p>
            <a:pPr marL="285750" indent="-285750" algn="just">
              <a:buFont typeface="Wingdings" panose="05000000000000000000" pitchFamily="2" charset="2"/>
              <a:buChar char="Ø"/>
            </a:pPr>
            <a:r>
              <a:rPr lang="it-IT" dirty="0"/>
              <a:t> Collegarsi ai servizi del territorio (in particolare forze dell'ordine, servizi di mediazione dei conflitti, centri antidiscriminazione e antiviolenza).</a:t>
            </a:r>
          </a:p>
        </p:txBody>
      </p:sp>
      <p:sp>
        <p:nvSpPr>
          <p:cNvPr id="3" name="Rettangolo 2"/>
          <p:cNvSpPr/>
          <p:nvPr/>
        </p:nvSpPr>
        <p:spPr>
          <a:xfrm>
            <a:off x="515616" y="1028700"/>
            <a:ext cx="6720680" cy="400110"/>
          </a:xfrm>
          <a:prstGeom prst="rect">
            <a:avLst/>
          </a:prstGeom>
        </p:spPr>
        <p:txBody>
          <a:bodyPr wrap="square">
            <a:spAutoFit/>
          </a:bodyPr>
          <a:lstStyle/>
          <a:p>
            <a:r>
              <a:rPr lang="it-IT" b="1" dirty="0"/>
              <a:t>8. Strategie di intervento a scuola</a:t>
            </a:r>
            <a:endParaRPr lang="it-IT" sz="2000" dirty="0"/>
          </a:p>
        </p:txBody>
      </p:sp>
    </p:spTree>
    <p:extLst>
      <p:ext uri="{BB962C8B-B14F-4D97-AF65-F5344CB8AC3E}">
        <p14:creationId xmlns:p14="http://schemas.microsoft.com/office/powerpoint/2010/main" val="24104733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53</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527584" y="1676042"/>
            <a:ext cx="808883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b="1" i="1" dirty="0">
              <a:solidFill>
                <a:srgbClr val="C00000"/>
              </a:solidFill>
              <a:effectLst>
                <a:outerShdw blurRad="38100" dist="38100" dir="2700000" algn="tl">
                  <a:srgbClr val="000000">
                    <a:alpha val="43137"/>
                  </a:srgbClr>
                </a:outerShdw>
              </a:effectLst>
            </a:endParaRPr>
          </a:p>
          <a:p>
            <a:r>
              <a:rPr lang="it-IT" b="1" i="1" dirty="0">
                <a:solidFill>
                  <a:srgbClr val="C00000"/>
                </a:solidFill>
                <a:effectLst>
                  <a:outerShdw blurRad="38100" dist="38100" dir="2700000" algn="tl">
                    <a:srgbClr val="000000">
                      <a:alpha val="43137"/>
                    </a:srgbClr>
                  </a:outerShdw>
                </a:effectLst>
              </a:rPr>
              <a:t>In caso di episodi di cyberbullismo gli educatori: </a:t>
            </a:r>
          </a:p>
          <a:p>
            <a:endParaRPr lang="it-IT" b="1" i="1" dirty="0">
              <a:solidFill>
                <a:srgbClr val="C00000"/>
              </a:solidFill>
              <a:effectLst>
                <a:outerShdw blurRad="38100" dist="38100" dir="2700000" algn="tl">
                  <a:srgbClr val="000000">
                    <a:alpha val="43137"/>
                  </a:srgbClr>
                </a:outerShdw>
              </a:effectLst>
            </a:endParaRPr>
          </a:p>
          <a:p>
            <a:pPr marL="285750" indent="-285750">
              <a:buFont typeface="Wingdings" panose="05000000000000000000" pitchFamily="2" charset="2"/>
              <a:buChar char="Ø"/>
            </a:pPr>
            <a:r>
              <a:rPr lang="it-IT" b="1" i="1" dirty="0">
                <a:solidFill>
                  <a:srgbClr val="C00000"/>
                </a:solidFill>
                <a:effectLst>
                  <a:outerShdw blurRad="38100" dist="38100" dir="2700000" algn="tl">
                    <a:srgbClr val="000000">
                      <a:alpha val="43137"/>
                    </a:srgbClr>
                  </a:outerShdw>
                </a:effectLst>
              </a:rPr>
              <a:t> </a:t>
            </a:r>
            <a:r>
              <a:rPr lang="it-IT" dirty="0"/>
              <a:t>Dovranno conservare e segnalare (alle Forze dell'ordine) i comportamenti cyber </a:t>
            </a:r>
            <a:r>
              <a:rPr lang="it-IT" dirty="0" err="1"/>
              <a:t>bullistici</a:t>
            </a:r>
            <a:r>
              <a:rPr lang="it-IT" dirty="0"/>
              <a:t> (video, messaggi offensivi di cui si viene a conoscenza),</a:t>
            </a:r>
          </a:p>
          <a:p>
            <a:pPr marL="285750" indent="-285750" algn="just">
              <a:buFont typeface="Wingdings" panose="05000000000000000000" pitchFamily="2" charset="2"/>
              <a:buChar char="Ø"/>
            </a:pPr>
            <a:r>
              <a:rPr lang="it-IT" dirty="0"/>
              <a:t> Contattare il service provider (se il materiale postato viola i termini e le condizioni d’uso può essere rimosso),</a:t>
            </a:r>
          </a:p>
          <a:p>
            <a:pPr marL="285750" indent="-285750" algn="just">
              <a:buFont typeface="Wingdings" panose="05000000000000000000" pitchFamily="2" charset="2"/>
              <a:buChar char="Ø"/>
            </a:pPr>
            <a:r>
              <a:rPr lang="it-IT" dirty="0"/>
              <a:t> Confiscare il telefono che contiene il materiale offensivo e chiedere agli studenti (attraverso ascolti individuali) di indicare a chi e dove lo hanno spedito,</a:t>
            </a:r>
          </a:p>
          <a:p>
            <a:pPr marL="285750" indent="-285750" algn="just">
              <a:buFont typeface="Wingdings" panose="05000000000000000000" pitchFamily="2" charset="2"/>
              <a:buChar char="Ø"/>
            </a:pPr>
            <a:r>
              <a:rPr lang="it-IT" dirty="0"/>
              <a:t> Contattare la Polizia se si ritiene che il materiale offensivo sia illegale (ad esempio, video pornografici), cancellare il materiale offensivo dal telefonino, dopo avere provveduto a farne una copia.</a:t>
            </a:r>
            <a:endParaRPr lang="it-IT" b="1" i="1" dirty="0">
              <a:solidFill>
                <a:srgbClr val="C00000"/>
              </a:solidFill>
              <a:effectLst>
                <a:outerShdw blurRad="38100" dist="38100" dir="2700000" algn="tl">
                  <a:srgbClr val="000000">
                    <a:alpha val="43137"/>
                  </a:srgbClr>
                </a:outerShdw>
              </a:effectLst>
            </a:endParaRPr>
          </a:p>
        </p:txBody>
      </p:sp>
      <p:sp>
        <p:nvSpPr>
          <p:cNvPr id="3" name="Rettangolo 2"/>
          <p:cNvSpPr/>
          <p:nvPr/>
        </p:nvSpPr>
        <p:spPr>
          <a:xfrm>
            <a:off x="515616" y="1028700"/>
            <a:ext cx="6720680" cy="400110"/>
          </a:xfrm>
          <a:prstGeom prst="rect">
            <a:avLst/>
          </a:prstGeom>
        </p:spPr>
        <p:txBody>
          <a:bodyPr wrap="square">
            <a:spAutoFit/>
          </a:bodyPr>
          <a:lstStyle/>
          <a:p>
            <a:r>
              <a:rPr lang="it-IT" b="1" dirty="0"/>
              <a:t>8. Strategie di intervento a scuola</a:t>
            </a:r>
            <a:endParaRPr lang="it-IT" sz="2000" dirty="0"/>
          </a:p>
        </p:txBody>
      </p:sp>
    </p:spTree>
    <p:extLst>
      <p:ext uri="{BB962C8B-B14F-4D97-AF65-F5344CB8AC3E}">
        <p14:creationId xmlns:p14="http://schemas.microsoft.com/office/powerpoint/2010/main" val="33727100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54</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527584" y="1555036"/>
            <a:ext cx="808883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b="1" i="1" dirty="0">
                <a:solidFill>
                  <a:srgbClr val="C00000"/>
                </a:solidFill>
                <a:effectLst>
                  <a:outerShdw blurRad="38100" dist="38100" dir="2700000" algn="tl">
                    <a:srgbClr val="000000">
                      <a:alpha val="43137"/>
                    </a:srgbClr>
                  </a:outerShdw>
                </a:effectLst>
              </a:rPr>
              <a:t>In caso di episodi di cyberbullismo i genitori: </a:t>
            </a:r>
          </a:p>
          <a:p>
            <a:endParaRPr lang="it-IT" b="1" i="1" dirty="0">
              <a:solidFill>
                <a:srgbClr val="C00000"/>
              </a:solidFill>
              <a:effectLst>
                <a:outerShdw blurRad="38100" dist="38100" dir="2700000" algn="tl">
                  <a:srgbClr val="000000">
                    <a:alpha val="43137"/>
                  </a:srgbClr>
                </a:outerShdw>
              </a:effectLst>
            </a:endParaRPr>
          </a:p>
          <a:p>
            <a:pPr marL="285750" indent="-285750" algn="just">
              <a:buFont typeface="Wingdings" panose="05000000000000000000" pitchFamily="2" charset="2"/>
              <a:buChar char="Ø"/>
            </a:pPr>
            <a:r>
              <a:rPr lang="it-IT" dirty="0"/>
              <a:t>Osservare il comportamento dei ragazzi dopo la navigazione in internet o l'uso del telefonino (stati ansiosi, depressivi, </a:t>
            </a:r>
            <a:r>
              <a:rPr lang="it-IT" dirty="0" err="1"/>
              <a:t>etc</a:t>
            </a:r>
            <a:r>
              <a:rPr lang="it-IT" dirty="0"/>
              <a:t>).</a:t>
            </a:r>
          </a:p>
          <a:p>
            <a:pPr marL="285750" indent="-285750" algn="just">
              <a:buFont typeface="Wingdings" panose="05000000000000000000" pitchFamily="2" charset="2"/>
              <a:buChar char="Ø"/>
            </a:pPr>
            <a:r>
              <a:rPr lang="it-IT" dirty="0"/>
              <a:t> Aiutare i ragazzi a riflettere sul fatto che anche se non vedono la reazione delle persone a cui inviano messaggi o video, esse possono soffrire;</a:t>
            </a:r>
          </a:p>
          <a:p>
            <a:pPr marL="285750" indent="-285750" algn="just">
              <a:buFont typeface="Wingdings" panose="05000000000000000000" pitchFamily="2" charset="2"/>
              <a:buChar char="Ø"/>
            </a:pPr>
            <a:r>
              <a:rPr lang="it-IT" dirty="0"/>
              <a:t> Educare i ragazzi ad utilizzare il dialogo con te e con i compagni di classe quando nascono conflitti;</a:t>
            </a:r>
          </a:p>
          <a:p>
            <a:pPr marL="285750" indent="-285750" algn="just">
              <a:buFont typeface="Wingdings" panose="05000000000000000000" pitchFamily="2" charset="2"/>
              <a:buChar char="Ø"/>
            </a:pPr>
            <a:r>
              <a:rPr lang="it-IT" dirty="0"/>
              <a:t> Controllare e monitorare le amicizie e i siti frequentati dal figlio, condividendo con lui le motivazione di tale controllo.</a:t>
            </a:r>
          </a:p>
          <a:p>
            <a:pPr marL="285750" indent="-285750" algn="just">
              <a:buFont typeface="Wingdings" panose="05000000000000000000" pitchFamily="2" charset="2"/>
              <a:buChar char="Ø"/>
            </a:pPr>
            <a:r>
              <a:rPr lang="it-IT" dirty="0"/>
              <a:t>Indirizzare i ragazzi verso le frequentazioni offline, verso la pratica di attività sportive o ludiche che aggreghino.</a:t>
            </a:r>
          </a:p>
          <a:p>
            <a:pPr algn="just"/>
            <a:endParaRPr lang="it-IT" dirty="0"/>
          </a:p>
          <a:p>
            <a:pPr algn="just"/>
            <a:r>
              <a:rPr lang="it-IT" dirty="0"/>
              <a:t>Nei casi di persecuzione online è infatti la dimensione della socialità a risentirne. Le vittime frequentemente sviluppano un’autostima bassa, depressione, ansia, paure, problemi di rendimento scolastico ed interrompono per tali motivi la frequentazione della scuola o del gruppo di amici.</a:t>
            </a:r>
            <a:endParaRPr lang="it-IT" b="1" i="1" dirty="0">
              <a:solidFill>
                <a:srgbClr val="C00000"/>
              </a:solidFill>
              <a:effectLst>
                <a:outerShdw blurRad="38100" dist="38100" dir="2700000" algn="tl">
                  <a:srgbClr val="000000">
                    <a:alpha val="43137"/>
                  </a:srgbClr>
                </a:outerShdw>
              </a:effectLst>
            </a:endParaRPr>
          </a:p>
        </p:txBody>
      </p:sp>
      <p:sp>
        <p:nvSpPr>
          <p:cNvPr id="3" name="Rettangolo 2"/>
          <p:cNvSpPr/>
          <p:nvPr/>
        </p:nvSpPr>
        <p:spPr>
          <a:xfrm>
            <a:off x="515616" y="1028700"/>
            <a:ext cx="6720680" cy="400110"/>
          </a:xfrm>
          <a:prstGeom prst="rect">
            <a:avLst/>
          </a:prstGeom>
        </p:spPr>
        <p:txBody>
          <a:bodyPr wrap="square">
            <a:spAutoFit/>
          </a:bodyPr>
          <a:lstStyle/>
          <a:p>
            <a:r>
              <a:rPr lang="it-IT" b="1" dirty="0"/>
              <a:t>8. Strategie di intervento a scuola</a:t>
            </a:r>
            <a:endParaRPr lang="it-IT" sz="2000" dirty="0"/>
          </a:p>
        </p:txBody>
      </p:sp>
    </p:spTree>
    <p:extLst>
      <p:ext uri="{BB962C8B-B14F-4D97-AF65-F5344CB8AC3E}">
        <p14:creationId xmlns:p14="http://schemas.microsoft.com/office/powerpoint/2010/main" val="11234838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55</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527584" y="1676042"/>
            <a:ext cx="8088832"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b="1" i="1" dirty="0">
              <a:solidFill>
                <a:srgbClr val="C00000"/>
              </a:solidFill>
              <a:effectLst>
                <a:outerShdw blurRad="38100" dist="38100" dir="2700000" algn="tl">
                  <a:srgbClr val="000000">
                    <a:alpha val="43137"/>
                  </a:srgbClr>
                </a:outerShdw>
              </a:effectLst>
            </a:endParaRPr>
          </a:p>
          <a:p>
            <a:r>
              <a:rPr lang="it-IT" b="1" i="1" dirty="0">
                <a:solidFill>
                  <a:srgbClr val="C00000"/>
                </a:solidFill>
                <a:effectLst>
                  <a:outerShdw blurRad="38100" dist="38100" dir="2700000" algn="tl">
                    <a:srgbClr val="000000">
                      <a:alpha val="43137"/>
                    </a:srgbClr>
                  </a:outerShdw>
                </a:effectLst>
              </a:rPr>
              <a:t>Segnali ai quali i genitori dovrebbero fare attenzione: </a:t>
            </a:r>
          </a:p>
          <a:p>
            <a:endParaRPr lang="it-IT" b="1" i="1" dirty="0">
              <a:solidFill>
                <a:srgbClr val="C00000"/>
              </a:solidFill>
              <a:effectLst>
                <a:outerShdw blurRad="38100" dist="38100" dir="2700000" algn="tl">
                  <a:srgbClr val="000000">
                    <a:alpha val="43137"/>
                  </a:srgbClr>
                </a:outerShdw>
              </a:effectLst>
            </a:endParaRPr>
          </a:p>
          <a:p>
            <a:pPr marL="1028700" lvl="1" algn="just">
              <a:lnSpc>
                <a:spcPct val="150000"/>
              </a:lnSpc>
              <a:buFont typeface="Wingdings" panose="05000000000000000000" pitchFamily="2" charset="2"/>
              <a:buChar char="Ø"/>
            </a:pPr>
            <a:r>
              <a:rPr lang="it-IT" dirty="0"/>
              <a:t> Si rifiuta di parlare di ciò che fa online;</a:t>
            </a:r>
          </a:p>
          <a:p>
            <a:pPr marL="1028700" lvl="1" algn="just">
              <a:lnSpc>
                <a:spcPct val="150000"/>
              </a:lnSpc>
              <a:buFont typeface="Wingdings" panose="05000000000000000000" pitchFamily="2" charset="2"/>
              <a:buChar char="Ø"/>
            </a:pPr>
            <a:r>
              <a:rPr lang="it-IT" dirty="0"/>
              <a:t> Utilizza Internet fino a tarda notte;</a:t>
            </a:r>
          </a:p>
          <a:p>
            <a:pPr marL="1028700" lvl="1" algn="just">
              <a:lnSpc>
                <a:spcPct val="150000"/>
              </a:lnSpc>
              <a:buFont typeface="Wingdings" panose="05000000000000000000" pitchFamily="2" charset="2"/>
              <a:buChar char="Ø"/>
            </a:pPr>
            <a:r>
              <a:rPr lang="it-IT" dirty="0"/>
              <a:t> Fa un uso eccessivo di Internet;</a:t>
            </a:r>
          </a:p>
          <a:p>
            <a:pPr marL="1028700" lvl="1" algn="just">
              <a:lnSpc>
                <a:spcPct val="150000"/>
              </a:lnSpc>
              <a:buFont typeface="Wingdings" panose="05000000000000000000" pitchFamily="2" charset="2"/>
              <a:buChar char="Ø"/>
            </a:pPr>
            <a:r>
              <a:rPr lang="it-IT" dirty="0"/>
              <a:t> Ha un calo dei voti scolastici;</a:t>
            </a:r>
          </a:p>
          <a:p>
            <a:pPr marL="1028700" lvl="1" algn="just">
              <a:lnSpc>
                <a:spcPct val="150000"/>
              </a:lnSpc>
              <a:buFont typeface="Wingdings" panose="05000000000000000000" pitchFamily="2" charset="2"/>
              <a:buChar char="Ø"/>
            </a:pPr>
            <a:r>
              <a:rPr lang="it-IT" dirty="0"/>
              <a:t> E’ turbato dopo aver utilizzato Internet.</a:t>
            </a:r>
            <a:endParaRPr lang="it-IT" b="1" i="1" dirty="0">
              <a:solidFill>
                <a:srgbClr val="C00000"/>
              </a:solidFill>
              <a:effectLst>
                <a:outerShdw blurRad="38100" dist="38100" dir="2700000" algn="tl">
                  <a:srgbClr val="000000">
                    <a:alpha val="43137"/>
                  </a:srgbClr>
                </a:outerShdw>
              </a:effectLst>
            </a:endParaRPr>
          </a:p>
        </p:txBody>
      </p:sp>
      <p:sp>
        <p:nvSpPr>
          <p:cNvPr id="3" name="Rettangolo 2"/>
          <p:cNvSpPr/>
          <p:nvPr/>
        </p:nvSpPr>
        <p:spPr>
          <a:xfrm>
            <a:off x="515616" y="1028700"/>
            <a:ext cx="6720680" cy="400110"/>
          </a:xfrm>
          <a:prstGeom prst="rect">
            <a:avLst/>
          </a:prstGeom>
        </p:spPr>
        <p:txBody>
          <a:bodyPr wrap="square">
            <a:spAutoFit/>
          </a:bodyPr>
          <a:lstStyle/>
          <a:p>
            <a:r>
              <a:rPr lang="it-IT" b="1" dirty="0"/>
              <a:t>8. Strategie di intervento a scuola</a:t>
            </a:r>
            <a:endParaRPr lang="it-IT" sz="2000" dirty="0"/>
          </a:p>
        </p:txBody>
      </p:sp>
    </p:spTree>
    <p:extLst>
      <p:ext uri="{BB962C8B-B14F-4D97-AF65-F5344CB8AC3E}">
        <p14:creationId xmlns:p14="http://schemas.microsoft.com/office/powerpoint/2010/main" val="22974333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56</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527584" y="1676042"/>
            <a:ext cx="8088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b="1" i="1" dirty="0">
              <a:solidFill>
                <a:srgbClr val="C00000"/>
              </a:solidFill>
              <a:effectLst>
                <a:outerShdw blurRad="38100" dist="38100" dir="2700000" algn="tl">
                  <a:srgbClr val="000000">
                    <a:alpha val="43137"/>
                  </a:srgbClr>
                </a:outerShdw>
              </a:effectLst>
            </a:endParaRPr>
          </a:p>
          <a:p>
            <a:endParaRPr lang="it-IT" b="1" i="1" dirty="0">
              <a:solidFill>
                <a:srgbClr val="C00000"/>
              </a:solidFill>
              <a:effectLst>
                <a:outerShdw blurRad="38100" dist="38100" dir="2700000" algn="tl">
                  <a:srgbClr val="000000">
                    <a:alpha val="43137"/>
                  </a:srgbClr>
                </a:outerShdw>
              </a:effectLst>
            </a:endParaRPr>
          </a:p>
        </p:txBody>
      </p:sp>
      <p:sp>
        <p:nvSpPr>
          <p:cNvPr id="3" name="Rettangolo 2"/>
          <p:cNvSpPr/>
          <p:nvPr/>
        </p:nvSpPr>
        <p:spPr>
          <a:xfrm>
            <a:off x="515616" y="1028700"/>
            <a:ext cx="6720680" cy="400110"/>
          </a:xfrm>
          <a:prstGeom prst="rect">
            <a:avLst/>
          </a:prstGeom>
        </p:spPr>
        <p:txBody>
          <a:bodyPr wrap="square">
            <a:spAutoFit/>
          </a:bodyPr>
          <a:lstStyle/>
          <a:p>
            <a:r>
              <a:rPr lang="it-IT" b="1" dirty="0"/>
              <a:t>8. Strategie di intervento a scuola</a:t>
            </a:r>
            <a:endParaRPr lang="it-IT" sz="2000" dirty="0"/>
          </a:p>
        </p:txBody>
      </p:sp>
    </p:spTree>
    <p:extLst>
      <p:ext uri="{BB962C8B-B14F-4D97-AF65-F5344CB8AC3E}">
        <p14:creationId xmlns:p14="http://schemas.microsoft.com/office/powerpoint/2010/main" val="25346342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57</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68313" y="1268760"/>
            <a:ext cx="808883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t-IT" b="1" dirty="0"/>
              <a:t>TESTI </a:t>
            </a:r>
            <a:r>
              <a:rPr lang="it-IT" b="1"/>
              <a:t>CONSIGLIATI </a:t>
            </a:r>
          </a:p>
          <a:p>
            <a:pPr algn="just"/>
            <a:endParaRPr lang="it-IT" b="1" dirty="0"/>
          </a:p>
          <a:p>
            <a:pPr marL="285750" indent="-285750" algn="just">
              <a:buFontTx/>
              <a:buChar char="-"/>
            </a:pPr>
            <a:r>
              <a:rPr lang="it-IT" dirty="0"/>
              <a:t>Baldacci M., </a:t>
            </a:r>
            <a:r>
              <a:rPr lang="it-IT" i="1" dirty="0"/>
              <a:t>Per un’idea di scuola</a:t>
            </a:r>
            <a:r>
              <a:rPr lang="it-IT" dirty="0"/>
              <a:t>, Franco Angeli, 2014;</a:t>
            </a:r>
          </a:p>
          <a:p>
            <a:pPr marL="285750" indent="-285750" algn="just">
              <a:buFontTx/>
              <a:buChar char="-"/>
            </a:pPr>
            <a:r>
              <a:rPr lang="it-IT" dirty="0" err="1"/>
              <a:t>Canevaro</a:t>
            </a:r>
            <a:r>
              <a:rPr lang="it-IT" dirty="0"/>
              <a:t> A. et </a:t>
            </a:r>
            <a:r>
              <a:rPr lang="it-IT" dirty="0" err="1"/>
              <a:t>alii</a:t>
            </a:r>
            <a:r>
              <a:rPr lang="it-IT" dirty="0"/>
              <a:t>, </a:t>
            </a:r>
            <a:r>
              <a:rPr lang="it-IT" i="1" dirty="0"/>
              <a:t>Una scuola, uno sfondo</a:t>
            </a:r>
            <a:r>
              <a:rPr lang="it-IT" dirty="0"/>
              <a:t>, Nicola Milano, 1988;</a:t>
            </a:r>
          </a:p>
          <a:p>
            <a:pPr marL="285750" indent="-285750" algn="just">
              <a:buFontTx/>
              <a:buChar char="-"/>
            </a:pPr>
            <a:r>
              <a:rPr lang="it-IT" dirty="0" err="1"/>
              <a:t>Canevaro</a:t>
            </a:r>
            <a:r>
              <a:rPr lang="it-IT" dirty="0"/>
              <a:t> A., </a:t>
            </a:r>
            <a:r>
              <a:rPr lang="it-IT" i="1" dirty="0"/>
              <a:t>Scuola inclusiva e mondo più giusto</a:t>
            </a:r>
            <a:r>
              <a:rPr lang="it-IT" dirty="0"/>
              <a:t>, </a:t>
            </a:r>
            <a:r>
              <a:rPr lang="it-IT" dirty="0" err="1"/>
              <a:t>Erikson</a:t>
            </a:r>
            <a:r>
              <a:rPr lang="it-IT" dirty="0"/>
              <a:t>, 2013;</a:t>
            </a:r>
          </a:p>
          <a:p>
            <a:pPr marL="285750" indent="-285750" algn="just">
              <a:buFontTx/>
              <a:buChar char="-"/>
            </a:pPr>
            <a:r>
              <a:rPr lang="it-IT" dirty="0"/>
              <a:t>D’Alonzo L. et </a:t>
            </a:r>
            <a:r>
              <a:rPr lang="it-IT" dirty="0" err="1"/>
              <a:t>alii</a:t>
            </a:r>
            <a:r>
              <a:rPr lang="it-IT" dirty="0"/>
              <a:t>, </a:t>
            </a:r>
            <a:r>
              <a:rPr lang="it-IT" i="1" dirty="0"/>
              <a:t>Didattica speciale e per l’inclusione</a:t>
            </a:r>
            <a:r>
              <a:rPr lang="it-IT" dirty="0"/>
              <a:t>, La Scuola, 2015;</a:t>
            </a:r>
          </a:p>
          <a:p>
            <a:pPr marL="285750" indent="-285750" algn="just">
              <a:buFontTx/>
              <a:buChar char="-"/>
            </a:pPr>
            <a:r>
              <a:rPr lang="it-IT" dirty="0"/>
              <a:t>Pavone M., </a:t>
            </a:r>
            <a:r>
              <a:rPr lang="it-IT" i="1" dirty="0"/>
              <a:t>Scuola e bisogni educativi</a:t>
            </a:r>
            <a:r>
              <a:rPr lang="it-IT" dirty="0"/>
              <a:t>, Mondadori, 2014;</a:t>
            </a:r>
          </a:p>
          <a:p>
            <a:pPr marL="285750" indent="-285750" algn="just">
              <a:buFontTx/>
              <a:buChar char="-"/>
            </a:pPr>
            <a:r>
              <a:rPr lang="it-IT" dirty="0"/>
              <a:t>Pavone M., </a:t>
            </a:r>
            <a:r>
              <a:rPr lang="it-IT" i="1" dirty="0"/>
              <a:t>Scuola e bisogni educativi speciali</a:t>
            </a:r>
            <a:r>
              <a:rPr lang="it-IT" dirty="0"/>
              <a:t>, Mondadori, 2015;</a:t>
            </a:r>
          </a:p>
          <a:p>
            <a:pPr marL="285750" indent="-285750" algn="just">
              <a:buFontTx/>
              <a:buChar char="-"/>
            </a:pPr>
            <a:r>
              <a:rPr lang="it-IT" dirty="0" err="1"/>
              <a:t>Cottini</a:t>
            </a:r>
            <a:r>
              <a:rPr lang="it-IT" dirty="0"/>
              <a:t> L., </a:t>
            </a:r>
            <a:r>
              <a:rPr lang="it-IT" i="1" dirty="0"/>
              <a:t>Didattica speciale e integrazione</a:t>
            </a:r>
            <a:r>
              <a:rPr lang="it-IT" dirty="0"/>
              <a:t>, Carrocci, 2004;</a:t>
            </a:r>
          </a:p>
          <a:p>
            <a:pPr marL="285750" indent="-285750" algn="just">
              <a:buFontTx/>
              <a:buChar char="-"/>
            </a:pPr>
            <a:r>
              <a:rPr lang="it-IT" dirty="0"/>
              <a:t>Calvani A., </a:t>
            </a:r>
            <a:r>
              <a:rPr lang="it-IT" i="1" dirty="0"/>
              <a:t>Come fare una lezione effi</a:t>
            </a:r>
            <a:r>
              <a:rPr lang="it-IT" dirty="0"/>
              <a:t>cace, Carrocci, 2014;</a:t>
            </a:r>
          </a:p>
          <a:p>
            <a:pPr marL="285750" indent="-285750" algn="just">
              <a:buFontTx/>
              <a:buChar char="-"/>
            </a:pPr>
            <a:r>
              <a:rPr lang="it-IT" dirty="0"/>
              <a:t>Ines D., Macchia V., </a:t>
            </a:r>
            <a:r>
              <a:rPr lang="it-IT" i="1" dirty="0"/>
              <a:t>La didattica per i bisogni educativi speciali</a:t>
            </a:r>
            <a:r>
              <a:rPr lang="it-IT" dirty="0"/>
              <a:t>, </a:t>
            </a:r>
            <a:r>
              <a:rPr lang="it-IT" dirty="0" err="1"/>
              <a:t>Erikson</a:t>
            </a:r>
            <a:r>
              <a:rPr lang="it-IT" dirty="0"/>
              <a:t>, 2008;</a:t>
            </a:r>
          </a:p>
          <a:p>
            <a:pPr marL="285750" indent="-285750" algn="just">
              <a:buFontTx/>
              <a:buChar char="-"/>
            </a:pPr>
            <a:r>
              <a:rPr lang="it-IT" dirty="0"/>
              <a:t>Rivoltella P., </a:t>
            </a:r>
            <a:r>
              <a:rPr lang="it-IT" i="1" dirty="0"/>
              <a:t>Neurodidattica</a:t>
            </a:r>
            <a:r>
              <a:rPr lang="it-IT" dirty="0"/>
              <a:t>, La Scuola, 2011;</a:t>
            </a:r>
          </a:p>
          <a:p>
            <a:pPr marL="285750" indent="-285750" algn="just">
              <a:buFontTx/>
              <a:buChar char="-"/>
            </a:pPr>
            <a:r>
              <a:rPr lang="it-IT" dirty="0"/>
              <a:t>Rossi P.G., </a:t>
            </a:r>
            <a:r>
              <a:rPr lang="it-IT" i="1" dirty="0"/>
              <a:t>Didattica emotiva</a:t>
            </a:r>
            <a:r>
              <a:rPr lang="it-IT" dirty="0"/>
              <a:t>, Franco angeli, 2012;</a:t>
            </a:r>
          </a:p>
          <a:p>
            <a:pPr marL="285750" indent="-285750" algn="just">
              <a:buFontTx/>
              <a:buChar char="-"/>
            </a:pPr>
            <a:r>
              <a:rPr lang="it-IT" dirty="0"/>
              <a:t>Rivoltella P., Rossi P.G., </a:t>
            </a:r>
            <a:r>
              <a:rPr lang="it-IT" i="1" dirty="0"/>
              <a:t>L’agire didattico</a:t>
            </a:r>
            <a:r>
              <a:rPr lang="it-IT" dirty="0"/>
              <a:t>, La Scuola, 2012    </a:t>
            </a:r>
          </a:p>
        </p:txBody>
      </p:sp>
    </p:spTree>
    <p:extLst>
      <p:ext uri="{BB962C8B-B14F-4D97-AF65-F5344CB8AC3E}">
        <p14:creationId xmlns:p14="http://schemas.microsoft.com/office/powerpoint/2010/main" val="3918642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6</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5159385" y="5514292"/>
            <a:ext cx="3059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b="1" dirty="0"/>
              <a:t>Comunicazione diretta!</a:t>
            </a:r>
            <a:endParaRPr lang="it-IT" altLang="it-IT" sz="1400" b="1" dirty="0"/>
          </a:p>
        </p:txBody>
      </p:sp>
      <p:sp>
        <p:nvSpPr>
          <p:cNvPr id="3" name="Rettangolo 2"/>
          <p:cNvSpPr/>
          <p:nvPr/>
        </p:nvSpPr>
        <p:spPr>
          <a:xfrm>
            <a:off x="515616" y="1028700"/>
            <a:ext cx="6720680" cy="958660"/>
          </a:xfrm>
          <a:prstGeom prst="rect">
            <a:avLst/>
          </a:prstGeom>
        </p:spPr>
        <p:txBody>
          <a:bodyPr wrap="square">
            <a:spAutoFit/>
          </a:bodyPr>
          <a:lstStyle/>
          <a:p>
            <a:pPr>
              <a:lnSpc>
                <a:spcPct val="150000"/>
              </a:lnSpc>
            </a:pPr>
            <a:r>
              <a:rPr lang="it-IT" sz="2000" i="1" dirty="0">
                <a:solidFill>
                  <a:srgbClr val="FF0000"/>
                </a:solidFill>
                <a:effectLst>
                  <a:outerShdw blurRad="38100" dist="38100" dir="2700000" algn="tl">
                    <a:srgbClr val="000000">
                      <a:alpha val="43137"/>
                    </a:srgbClr>
                  </a:outerShdw>
                </a:effectLst>
              </a:rPr>
              <a:t>La comunicazione di ieri</a:t>
            </a:r>
          </a:p>
          <a:p>
            <a:pPr>
              <a:lnSpc>
                <a:spcPct val="150000"/>
              </a:lnSpc>
            </a:pPr>
            <a:r>
              <a:rPr lang="it-IT" sz="2000" dirty="0">
                <a:solidFill>
                  <a:srgbClr val="FF0000"/>
                </a:solidFill>
              </a:rPr>
              <a:t>Bar, Piazza, Feste in casa, Parco giochi:</a:t>
            </a:r>
          </a:p>
        </p:txBody>
      </p:sp>
      <p:pic>
        <p:nvPicPr>
          <p:cNvPr id="2" name="Immagine 1">
            <a:extLst>
              <a:ext uri="{FF2B5EF4-FFF2-40B4-BE49-F238E27FC236}">
                <a16:creationId xmlns="" xmlns:a16="http://schemas.microsoft.com/office/drawing/2014/main" id="{E8309CA8-7AF7-493C-B0C4-46D8BBC77F53}"/>
              </a:ext>
            </a:extLst>
          </p:cNvPr>
          <p:cNvPicPr>
            <a:picLocks noChangeAspect="1"/>
          </p:cNvPicPr>
          <p:nvPr/>
        </p:nvPicPr>
        <p:blipFill>
          <a:blip r:embed="rId3"/>
          <a:stretch>
            <a:fillRect/>
          </a:stretch>
        </p:blipFill>
        <p:spPr>
          <a:xfrm>
            <a:off x="2267744" y="2061412"/>
            <a:ext cx="4138460" cy="3096000"/>
          </a:xfrm>
          <a:prstGeom prst="rect">
            <a:avLst/>
          </a:prstGeom>
        </p:spPr>
      </p:pic>
      <p:sp>
        <p:nvSpPr>
          <p:cNvPr id="4" name="Freccia a destra 3">
            <a:extLst>
              <a:ext uri="{FF2B5EF4-FFF2-40B4-BE49-F238E27FC236}">
                <a16:creationId xmlns="" xmlns:a16="http://schemas.microsoft.com/office/drawing/2014/main" id="{03A7EFD7-6E22-4CBC-9C83-25B3BD7FA8EC}"/>
              </a:ext>
            </a:extLst>
          </p:cNvPr>
          <p:cNvSpPr/>
          <p:nvPr/>
        </p:nvSpPr>
        <p:spPr>
          <a:xfrm>
            <a:off x="3758946" y="54716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 xmlns:a16="http://schemas.microsoft.com/office/drawing/2014/main" id="{36A941CF-359A-498B-A986-5ECC5F99BF0B}"/>
              </a:ext>
            </a:extLst>
          </p:cNvPr>
          <p:cNvSpPr/>
          <p:nvPr/>
        </p:nvSpPr>
        <p:spPr>
          <a:xfrm>
            <a:off x="913198" y="5196657"/>
            <a:ext cx="4572000" cy="923330"/>
          </a:xfrm>
          <a:prstGeom prst="rect">
            <a:avLst/>
          </a:prstGeom>
        </p:spPr>
        <p:txBody>
          <a:bodyPr>
            <a:spAutoFit/>
          </a:bodyPr>
          <a:lstStyle/>
          <a:p>
            <a:r>
              <a:rPr lang="it-IT" b="1" dirty="0"/>
              <a:t> Divertimento</a:t>
            </a:r>
          </a:p>
          <a:p>
            <a:r>
              <a:rPr lang="it-IT" b="1" dirty="0"/>
              <a:t> Coinvolgimento</a:t>
            </a:r>
          </a:p>
          <a:p>
            <a:r>
              <a:rPr lang="it-IT" b="1" dirty="0"/>
              <a:t> Complicità</a:t>
            </a:r>
          </a:p>
        </p:txBody>
      </p:sp>
    </p:spTree>
    <p:extLst>
      <p:ext uri="{BB962C8B-B14F-4D97-AF65-F5344CB8AC3E}">
        <p14:creationId xmlns:p14="http://schemas.microsoft.com/office/powerpoint/2010/main" val="77347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it-IT" altLang="it-IT">
                <a:solidFill>
                  <a:srgbClr val="0000FF"/>
                </a:solidFill>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1D972F-19DD-4BC5-A3C8-32AC4527B0DD}" type="slidenum">
              <a:rPr lang="it-IT" altLang="it-IT">
                <a:solidFill>
                  <a:srgbClr val="898989"/>
                </a:solidFill>
              </a:rPr>
              <a:pPr/>
              <a:t>7</a:t>
            </a:fld>
            <a:endParaRPr lang="it-IT" altLang="it-IT">
              <a:solidFill>
                <a:srgbClr val="898989"/>
              </a:solidFill>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827584" y="2365694"/>
            <a:ext cx="808883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dirty="0"/>
          </a:p>
          <a:p>
            <a:r>
              <a:rPr lang="it-IT" dirty="0"/>
              <a:t>Prevale la freddezza                            </a:t>
            </a:r>
            <a:r>
              <a:rPr lang="it-IT" b="1" dirty="0"/>
              <a:t>Staticità</a:t>
            </a:r>
          </a:p>
          <a:p>
            <a:r>
              <a:rPr lang="it-IT" dirty="0"/>
              <a:t> </a:t>
            </a:r>
          </a:p>
          <a:p>
            <a:endParaRPr lang="it-IT" dirty="0"/>
          </a:p>
          <a:p>
            <a:r>
              <a:rPr lang="it-IT" dirty="0"/>
              <a:t>Non-Luogo                                           </a:t>
            </a:r>
            <a:r>
              <a:rPr lang="it-IT" b="1" dirty="0"/>
              <a:t>Non-Persone</a:t>
            </a:r>
          </a:p>
          <a:p>
            <a:endParaRPr lang="it-IT" dirty="0"/>
          </a:p>
          <a:p>
            <a:endParaRPr lang="it-IT" dirty="0"/>
          </a:p>
          <a:p>
            <a:r>
              <a:rPr lang="it-IT" dirty="0"/>
              <a:t>Indifferenza                                          </a:t>
            </a:r>
            <a:r>
              <a:rPr lang="it-IT" b="1" dirty="0"/>
              <a:t>Rapporti Io-Esso</a:t>
            </a:r>
          </a:p>
          <a:p>
            <a:endParaRPr lang="it-IT" dirty="0"/>
          </a:p>
          <a:p>
            <a:r>
              <a:rPr lang="it-IT" dirty="0"/>
              <a:t> </a:t>
            </a:r>
            <a:r>
              <a:rPr lang="it-IT" b="1" i="1" dirty="0"/>
              <a:t>(no Io-Tu)</a:t>
            </a:r>
          </a:p>
        </p:txBody>
      </p:sp>
      <p:sp>
        <p:nvSpPr>
          <p:cNvPr id="3" name="Rettangolo 2"/>
          <p:cNvSpPr/>
          <p:nvPr/>
        </p:nvSpPr>
        <p:spPr>
          <a:xfrm>
            <a:off x="515616" y="1328148"/>
            <a:ext cx="6720680" cy="400110"/>
          </a:xfrm>
          <a:prstGeom prst="rect">
            <a:avLst/>
          </a:prstGeom>
        </p:spPr>
        <p:txBody>
          <a:bodyPr wrap="square">
            <a:spAutoFit/>
          </a:bodyPr>
          <a:lstStyle/>
          <a:p>
            <a:r>
              <a:rPr lang="it-IT" sz="2000" i="1" dirty="0">
                <a:solidFill>
                  <a:srgbClr val="FF0000"/>
                </a:solidFill>
                <a:effectLst>
                  <a:outerShdw blurRad="38100" dist="38100" dir="2700000" algn="tl">
                    <a:srgbClr val="000000">
                      <a:alpha val="43137"/>
                    </a:srgbClr>
                  </a:outerShdw>
                </a:effectLst>
              </a:rPr>
              <a:t>La comunicazione di oggi</a:t>
            </a:r>
            <a:endParaRPr lang="it-IT" dirty="0"/>
          </a:p>
        </p:txBody>
      </p:sp>
      <p:sp>
        <p:nvSpPr>
          <p:cNvPr id="2" name="Freccia a destra 1">
            <a:extLst>
              <a:ext uri="{FF2B5EF4-FFF2-40B4-BE49-F238E27FC236}">
                <a16:creationId xmlns="" xmlns:a16="http://schemas.microsoft.com/office/drawing/2014/main" id="{ABDB8310-53A2-4D4F-B1B2-B1BBA412CA39}"/>
              </a:ext>
            </a:extLst>
          </p:cNvPr>
          <p:cNvSpPr/>
          <p:nvPr/>
        </p:nvSpPr>
        <p:spPr>
          <a:xfrm>
            <a:off x="3386752" y="259925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a destra 3">
            <a:extLst>
              <a:ext uri="{FF2B5EF4-FFF2-40B4-BE49-F238E27FC236}">
                <a16:creationId xmlns="" xmlns:a16="http://schemas.microsoft.com/office/drawing/2014/main" id="{A8A36412-4E78-4DEC-A2DF-CD5CB1E17864}"/>
              </a:ext>
            </a:extLst>
          </p:cNvPr>
          <p:cNvSpPr/>
          <p:nvPr/>
        </p:nvSpPr>
        <p:spPr>
          <a:xfrm>
            <a:off x="3380825" y="33700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a:extLst>
              <a:ext uri="{FF2B5EF4-FFF2-40B4-BE49-F238E27FC236}">
                <a16:creationId xmlns="" xmlns:a16="http://schemas.microsoft.com/office/drawing/2014/main" id="{8BB9A431-D9D8-404D-977B-4FBD16BF0304}"/>
              </a:ext>
            </a:extLst>
          </p:cNvPr>
          <p:cNvSpPr/>
          <p:nvPr/>
        </p:nvSpPr>
        <p:spPr>
          <a:xfrm>
            <a:off x="3374898" y="42122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72944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FF"/>
                </a:solidFill>
                <a:effectLst/>
                <a:uLnTx/>
                <a:uFillTx/>
                <a:latin typeface="Arial" panose="020B0604020202020204" pitchFamily="34" charset="0"/>
                <a:ea typeface="+mn-ea"/>
                <a:cs typeface="+mn-cs"/>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507311"/>
            <a:ext cx="808883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 un’incontestabile realtà che gli SMS siano di fatto diventati una parte integrante della vita di ogni giorno degli adolescenti. Secondo alcuni autori (Chen e Lee, 2013) l’uso di </a:t>
            </a:r>
            <a:r>
              <a:rPr kumimoji="0" lang="it-IT" sz="1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internet</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si associa a depressione, stress e basso livello di soddisfazione per la vita personale.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Altri autori sottolineano, invece, una correlazione positiva l’uso della rete e il benessere psicologico personale: per esempio un forte coinvolgimento positivo con le comunità </a:t>
            </a:r>
            <a:r>
              <a:rPr kumimoji="0" lang="it-IT" sz="1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online</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è correlato a bassi livelli di stress.</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Anche i risultati recenti presentano molte contraddizioni ed evidenziano come la comunicazione </a:t>
            </a:r>
            <a:r>
              <a:rPr kumimoji="0" lang="it-IT" sz="1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online</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sia scelta e praticata da coloro che posseggono scarsa capacità nei rapporti interpersonali faccia a faccia.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America la maggior parte dei fruitori di </a:t>
            </a:r>
            <a:r>
              <a:rPr kumimoji="0" lang="it-IT" sz="1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internet</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pensa che questo tipo di comunicazione e l’uso dei </a:t>
            </a:r>
            <a:r>
              <a:rPr kumimoji="0" lang="it-IT" sz="1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social network </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siano utili per mantenere le proprie amicizie.   </a:t>
            </a:r>
            <a:endPar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ttangolo 2"/>
          <p:cNvSpPr/>
          <p:nvPr/>
        </p:nvSpPr>
        <p:spPr>
          <a:xfrm>
            <a:off x="515616" y="1028700"/>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5934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4">
            <a:extLst>
              <a:ext uri="{FF2B5EF4-FFF2-40B4-BE49-F238E27FC236}">
                <a16:creationId xmlns="" xmlns:a16="http://schemas.microsoft.com/office/drawing/2014/main" id="{DE08227B-6D58-4C85-B225-2A0C947CD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20" y="274638"/>
            <a:ext cx="7969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 xmlns:a16="http://schemas.microsoft.com/office/drawing/2014/main" id="{4343F502-7F12-4E7F-B0C8-6AAF7CE31F34}"/>
              </a:ext>
            </a:extLst>
          </p:cNvPr>
          <p:cNvSpPr>
            <a:spLocks noGrp="1" noRot="1" noChangeArrowheads="1"/>
          </p:cNvSpPr>
          <p:nvPr>
            <p:ph type="title"/>
          </p:nvPr>
        </p:nvSpPr>
        <p:spPr>
          <a:xfrm>
            <a:off x="457200" y="274638"/>
            <a:ext cx="7067550" cy="754062"/>
          </a:xfrm>
        </p:spPr>
        <p:txBody>
          <a:bodyPr/>
          <a:lstStyle/>
          <a:p>
            <a:pPr algn="l" eaLnBrk="1" hangingPunct="1"/>
            <a:r>
              <a:rPr lang="it-IT" altLang="it-IT" sz="2400" dirty="0">
                <a:solidFill>
                  <a:srgbClr val="0000FF"/>
                </a:solidFill>
                <a:latin typeface="Tahoma" panose="020B0604030504040204" pitchFamily="34" charset="0"/>
                <a:cs typeface="Tahoma" panose="020B0604030504040204" pitchFamily="34" charset="0"/>
              </a:rPr>
              <a:t>BULLISMO E CYBERBULLISMO</a:t>
            </a:r>
            <a:endParaRPr lang="it-IT" altLang="it-IT" sz="1400" dirty="0">
              <a:solidFill>
                <a:srgbClr val="0000FF"/>
              </a:solidFill>
              <a:latin typeface="Tahoma" panose="020B0604030504040204" pitchFamily="34" charset="0"/>
              <a:cs typeface="Tahoma" panose="020B0604030504040204" pitchFamily="34" charset="0"/>
            </a:endParaRPr>
          </a:p>
        </p:txBody>
      </p:sp>
      <p:sp>
        <p:nvSpPr>
          <p:cNvPr id="2052" name="Segnaposto piè di pagina 1">
            <a:extLst>
              <a:ext uri="{FF2B5EF4-FFF2-40B4-BE49-F238E27FC236}">
                <a16:creationId xmlns="" xmlns:a16="http://schemas.microsoft.com/office/drawing/2014/main" id="{2CDB659B-8D7F-4089-823B-6A69C547A2E8}"/>
              </a:ext>
            </a:extLst>
          </p:cNvPr>
          <p:cNvSpPr>
            <a:spLocks noGrp="1"/>
          </p:cNvSpPr>
          <p:nvPr>
            <p:ph type="ftr" sz="quarter" idx="11"/>
          </p:nvPr>
        </p:nvSpPr>
        <p:spPr bwMode="auto">
          <a:xfrm>
            <a:off x="468313" y="6356350"/>
            <a:ext cx="75596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FF"/>
                </a:solidFill>
                <a:effectLst/>
                <a:uLnTx/>
                <a:uFillTx/>
                <a:latin typeface="Arial" panose="020B0604020202020204" pitchFamily="34" charset="0"/>
                <a:ea typeface="+mn-ea"/>
                <a:cs typeface="+mn-cs"/>
              </a:rPr>
              <a:t>Prof.ssa A. M. Lifonso - Corso di Pedagogia e Didattica dell'Arte – ABA LECCE</a:t>
            </a:r>
          </a:p>
        </p:txBody>
      </p:sp>
      <p:sp>
        <p:nvSpPr>
          <p:cNvPr id="2053" name="Segnaposto numero diapositiva 2">
            <a:extLst>
              <a:ext uri="{FF2B5EF4-FFF2-40B4-BE49-F238E27FC236}">
                <a16:creationId xmlns="" xmlns:a16="http://schemas.microsoft.com/office/drawing/2014/main" id="{77CD6B50-FD7E-4AF7-80B1-AC29A41910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D972F-19DD-4BC5-A3C8-32AC4527B0DD}" type="slidenum">
              <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it-IT" altLang="it-IT"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2055" name="CasellaDiTesto 11">
            <a:extLst>
              <a:ext uri="{FF2B5EF4-FFF2-40B4-BE49-F238E27FC236}">
                <a16:creationId xmlns="" xmlns:a16="http://schemas.microsoft.com/office/drawing/2014/main" id="{A9B74C26-1F71-4DD6-952C-3727FBE63167}"/>
              </a:ext>
            </a:extLst>
          </p:cNvPr>
          <p:cNvSpPr txBox="1">
            <a:spLocks noChangeArrowheads="1"/>
          </p:cNvSpPr>
          <p:nvPr/>
        </p:nvSpPr>
        <p:spPr bwMode="auto">
          <a:xfrm>
            <a:off x="457200" y="1507311"/>
            <a:ext cx="808883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Sebbene dichiarino di preferire la comunicazione faccia a faccia, per coltivare le loro relazioni sociali, tuttavia, ritengono che i social favoriscano una comunicazione di tipo «patico» (</a:t>
            </a:r>
            <a:r>
              <a:rPr kumimoji="0" lang="it-IT"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pathic</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che consiste nello stabilire rapporti interpersonali e di mantenere le relazioni create.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Bisogna, altresì, sottolineare come la comunicazione </a:t>
            </a:r>
            <a:r>
              <a:rPr kumimoji="0" lang="it-IT" altLang="it-IT"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online</a:t>
            </a:r>
            <a:r>
              <a:rPr kumimoji="0" lang="it-IT" altLang="it-IT"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possa essere un amplificatore della aggressività, uno sfogatoio delle peggiori pulsioni, di molestie e insulti.</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it-IT" altLang="it-IT" dirty="0">
              <a:solidFill>
                <a:prstClr val="black"/>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 bersagli più colpiti da espressioni di odio nei social riguardano </a:t>
            </a:r>
            <a:r>
              <a:rPr kumimoji="0" lang="it-IT" altLang="it-IT" b="0" i="0" u="sng" strike="noStrike" kern="1200" cap="none" spc="0" normalizeH="0" baseline="0" noProof="0" dirty="0">
                <a:ln>
                  <a:noFill/>
                </a:ln>
                <a:solidFill>
                  <a:prstClr val="black"/>
                </a:solidFill>
                <a:effectLst/>
                <a:uLnTx/>
                <a:uFillTx/>
                <a:latin typeface="Arial" panose="020B0604020202020204" pitchFamily="34" charset="0"/>
                <a:ea typeface="+mn-ea"/>
                <a:cs typeface="+mn-cs"/>
              </a:rPr>
              <a:t>l’appartenenza religiosa, la provenienza nazionale, l’orientamento sessuale e l’identità di genere</a:t>
            </a:r>
            <a:r>
              <a:rPr kumimoji="0" lang="it-IT" altLang="it-IT"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3" name="Rettangolo 2"/>
          <p:cNvSpPr/>
          <p:nvPr/>
        </p:nvSpPr>
        <p:spPr>
          <a:xfrm>
            <a:off x="515616" y="1028700"/>
            <a:ext cx="672068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 </a:t>
            </a:r>
            <a:r>
              <a:rPr kumimoji="0" lang="it-IT"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Il cyberbullismo </a:t>
            </a:r>
            <a:endParaRPr kumimoji="0" 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5871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2206</TotalTime>
  <Words>8226</Words>
  <Application>Microsoft Office PowerPoint</Application>
  <PresentationFormat>Presentazione su schermo (4:3)</PresentationFormat>
  <Paragraphs>635</Paragraphs>
  <Slides>57</Slides>
  <Notes>0</Notes>
  <HiddenSlides>0</HiddenSlides>
  <MMClips>0</MMClips>
  <ScaleCrop>false</ScaleCrop>
  <HeadingPairs>
    <vt:vector size="4" baseType="variant">
      <vt:variant>
        <vt:lpstr>Tema</vt:lpstr>
      </vt:variant>
      <vt:variant>
        <vt:i4>1</vt:i4>
      </vt:variant>
      <vt:variant>
        <vt:lpstr>Titoli diapositive</vt:lpstr>
      </vt:variant>
      <vt:variant>
        <vt:i4>57</vt:i4>
      </vt:variant>
    </vt:vector>
  </HeadingPairs>
  <TitlesOfParts>
    <vt:vector size="58" baseType="lpstr">
      <vt:lpstr>Tema di Office</vt:lpstr>
      <vt:lpstr>BULLISMO E CYBERBULLISMO   (M. L. Genta,  franco angeli)</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lpstr>BULLISMO E CYBERBULLISMO</vt:lpstr>
    </vt:vector>
  </TitlesOfParts>
  <Company>cofathec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dc:title>
  <dc:creator>lepore</dc:creator>
  <cp:lastModifiedBy>Utente</cp:lastModifiedBy>
  <cp:revision>205</cp:revision>
  <dcterms:created xsi:type="dcterms:W3CDTF">2008-01-28T20:03:17Z</dcterms:created>
  <dcterms:modified xsi:type="dcterms:W3CDTF">2018-03-02T11:59:50Z</dcterms:modified>
</cp:coreProperties>
</file>